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62" r:id="rId4"/>
    <p:sldId id="258" r:id="rId5"/>
    <p:sldId id="259" r:id="rId6"/>
    <p:sldId id="265" r:id="rId7"/>
    <p:sldId id="266" r:id="rId8"/>
    <p:sldId id="264" r:id="rId9"/>
    <p:sldId id="261" r:id="rId10"/>
    <p:sldId id="267" r:id="rId11"/>
    <p:sldId id="260" r:id="rId12"/>
    <p:sldId id="271" r:id="rId13"/>
    <p:sldId id="272" r:id="rId14"/>
    <p:sldId id="270" r:id="rId15"/>
    <p:sldId id="274" r:id="rId16"/>
    <p:sldId id="275" r:id="rId17"/>
    <p:sldId id="269" r:id="rId18"/>
    <p:sldId id="273" r:id="rId19"/>
    <p:sldId id="276" r:id="rId20"/>
    <p:sldId id="278" r:id="rId21"/>
    <p:sldId id="279" r:id="rId22"/>
    <p:sldId id="280" r:id="rId23"/>
    <p:sldId id="268" r:id="rId24"/>
    <p:sldId id="277" r:id="rId2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8"/>
    <p:restoredTop sz="73575"/>
  </p:normalViewPr>
  <p:slideViewPr>
    <p:cSldViewPr snapToGrid="0" snapToObjects="1">
      <p:cViewPr>
        <p:scale>
          <a:sx n="98" d="100"/>
          <a:sy n="98" d="100"/>
        </p:scale>
        <p:origin x="3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760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stem Font"/>
              <a:buChar char="•"/>
              <a:tabLst>
                <a:tab pos="63500" algn="r"/>
                <a:tab pos="165100" algn="l"/>
              </a:tabLst>
            </a:pPr>
            <a:r>
              <a:rPr lang="en-GB" sz="2800" b="1" kern="0" dirty="0">
                <a:solidFill>
                  <a:srgbClr val="0E0E0E"/>
                </a:solidFill>
                <a:effectLst/>
                <a:latin typeface="Aptos" panose="020B0004020202020204" pitchFamily="34" charset="0"/>
                <a:ea typeface="Aptos" panose="020B0004020202020204" pitchFamily="34" charset="0"/>
                <a:cs typeface="System Font"/>
              </a:rPr>
              <a:t>Study Focus:</a:t>
            </a:r>
            <a:r>
              <a:rPr lang="en-GB" sz="2800" kern="0" dirty="0">
                <a:solidFill>
                  <a:srgbClr val="0E0E0E"/>
                </a:solidFill>
                <a:effectLst/>
                <a:latin typeface="Aptos" panose="020B0004020202020204" pitchFamily="34" charset="0"/>
                <a:ea typeface="Aptos" panose="020B0004020202020204" pitchFamily="34" charset="0"/>
                <a:cs typeface="System Font"/>
              </a:rPr>
              <a:t> Analysing intrinsic characteristics and properties of stars in the Milky Way.</a:t>
            </a:r>
            <a:endParaRPr lang="en-GB" sz="28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tabLst>
                <a:tab pos="63500" algn="r"/>
                <a:tab pos="165100" algn="l"/>
              </a:tabLst>
            </a:pPr>
            <a:r>
              <a:rPr lang="en-GB" sz="2800" b="1" kern="0" dirty="0">
                <a:solidFill>
                  <a:srgbClr val="0E0E0E"/>
                </a:solidFill>
                <a:effectLst/>
                <a:latin typeface="Aptos" panose="020B0004020202020204" pitchFamily="34" charset="0"/>
                <a:ea typeface="Aptos" panose="020B0004020202020204" pitchFamily="34" charset="0"/>
                <a:cs typeface="System Font"/>
              </a:rPr>
              <a:t>Objective:</a:t>
            </a:r>
            <a:r>
              <a:rPr lang="en-GB" sz="2800" kern="0" dirty="0">
                <a:solidFill>
                  <a:srgbClr val="0E0E0E"/>
                </a:solidFill>
                <a:effectLst/>
                <a:latin typeface="Aptos" panose="020B0004020202020204" pitchFamily="34" charset="0"/>
                <a:ea typeface="Aptos" panose="020B0004020202020204" pitchFamily="34" charset="0"/>
                <a:cs typeface="System Font"/>
              </a:rPr>
              <a:t> Explore relationships between attributes like luminosity and temperature.</a:t>
            </a:r>
            <a:endParaRPr lang="en-GB" sz="28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tabLst>
                <a:tab pos="63500" algn="r"/>
                <a:tab pos="165100" algn="l"/>
              </a:tabLst>
            </a:pPr>
            <a:r>
              <a:rPr lang="en-GB" sz="2800" b="1" kern="0" dirty="0">
                <a:solidFill>
                  <a:srgbClr val="0E0E0E"/>
                </a:solidFill>
                <a:effectLst/>
                <a:latin typeface="Aptos" panose="020B0004020202020204" pitchFamily="34" charset="0"/>
                <a:ea typeface="Aptos" panose="020B0004020202020204" pitchFamily="34" charset="0"/>
                <a:cs typeface="System Font"/>
              </a:rPr>
              <a:t>Importance:</a:t>
            </a:r>
            <a:r>
              <a:rPr lang="en-GB" sz="2800" kern="0" dirty="0">
                <a:solidFill>
                  <a:srgbClr val="0E0E0E"/>
                </a:solidFill>
                <a:effectLst/>
                <a:latin typeface="Aptos" panose="020B0004020202020204" pitchFamily="34" charset="0"/>
                <a:ea typeface="Aptos" panose="020B0004020202020204" pitchFamily="34" charset="0"/>
                <a:cs typeface="System Font"/>
              </a:rPr>
              <a:t> Deepen understanding of stellar evolution, galactic structure, and cosmological evolution.</a:t>
            </a:r>
            <a:endParaRPr lang="en-GB" sz="28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tabLst>
                <a:tab pos="63500" algn="r"/>
                <a:tab pos="165100" algn="l"/>
              </a:tabLst>
            </a:pPr>
            <a:r>
              <a:rPr lang="en-GB" sz="2800" b="1" kern="0" dirty="0">
                <a:solidFill>
                  <a:srgbClr val="0E0E0E"/>
                </a:solidFill>
                <a:effectLst/>
                <a:latin typeface="Aptos" panose="020B0004020202020204" pitchFamily="34" charset="0"/>
                <a:ea typeface="Aptos" panose="020B0004020202020204" pitchFamily="34" charset="0"/>
                <a:cs typeface="System Font"/>
              </a:rPr>
              <a:t>Impact:</a:t>
            </a:r>
            <a:r>
              <a:rPr lang="en-GB" sz="2800" kern="0" dirty="0">
                <a:solidFill>
                  <a:srgbClr val="0E0E0E"/>
                </a:solidFill>
                <a:effectLst/>
                <a:latin typeface="Aptos" panose="020B0004020202020204" pitchFamily="34" charset="0"/>
                <a:ea typeface="Aptos" panose="020B0004020202020204" pitchFamily="34" charset="0"/>
                <a:cs typeface="System Font"/>
              </a:rPr>
              <a:t> Refine cosmological models and predict star formation rates and galactic evolution over cosmic timescales.</a:t>
            </a:r>
            <a:endParaRPr lang="en-GB" sz="2800" kern="100" dirty="0">
              <a:effectLst/>
              <a:latin typeface="Aptos" panose="020B0004020202020204" pitchFamily="34" charset="0"/>
              <a:ea typeface="Aptos" panose="020B0004020202020204" pitchFamily="34" charset="0"/>
              <a:cs typeface="System Font"/>
            </a:endParaRPr>
          </a:p>
          <a:p>
            <a:endParaRPr lang="en-US" dirty="0"/>
          </a:p>
          <a:p>
            <a:endParaRPr lang="en-US" dirty="0"/>
          </a:p>
          <a:p>
            <a:endParaRPr lang="en-US" dirty="0"/>
          </a:p>
          <a:p>
            <a:pPr marL="0" marR="0" rtl="0">
              <a:spcBef>
                <a:spcPts val="0"/>
              </a:spcBef>
              <a:spcAft>
                <a:spcPts val="0"/>
              </a:spcAft>
            </a:pPr>
            <a:r>
              <a:rPr lang="en-GB" sz="1800" dirty="0">
                <a:solidFill>
                  <a:srgbClr val="0E0E0E"/>
                </a:solidFill>
                <a:effectLst/>
                <a:latin typeface="Calibri" panose="020F0502020204030204" pitchFamily="34" charset="0"/>
              </a:rPr>
              <a:t>Exploratory Data Analysis (EDA) aims to summarize the main characteristics of a dataset, often with visual methods. The key objectives include:</a:t>
            </a:r>
          </a:p>
          <a:p>
            <a:pPr marL="0" marR="0" rtl="0">
              <a:spcBef>
                <a:spcPts val="0"/>
              </a:spcBef>
              <a:spcAft>
                <a:spcPts val="0"/>
              </a:spcAft>
            </a:pPr>
            <a:r>
              <a:rPr lang="en-US" sz="1800" dirty="0">
                <a:effectLst/>
                <a:latin typeface="Calibri" panose="020F0502020204030204" pitchFamily="34" charset="0"/>
              </a:rPr>
              <a:t> </a:t>
            </a:r>
          </a:p>
          <a:p>
            <a:pPr marL="0" rtl="0" fontAlgn="ctr">
              <a:spcBef>
                <a:spcPts val="0"/>
              </a:spcBef>
              <a:spcAft>
                <a:spcPts val="0"/>
              </a:spcAft>
              <a:buFont typeface="Arial" panose="020B0604020202020204" pitchFamily="34" charset="0"/>
              <a:buChar char="•"/>
            </a:pPr>
            <a:r>
              <a:rPr lang="en-US" sz="1800" b="1" dirty="0">
                <a:solidFill>
                  <a:srgbClr val="0E0E0E"/>
                </a:solidFill>
                <a:effectLst/>
                <a:latin typeface="Calibri" panose="020F0502020204030204" pitchFamily="34" charset="0"/>
              </a:rPr>
              <a:t>Understanding the Data Structure</a:t>
            </a:r>
            <a:r>
              <a:rPr lang="en-GB" sz="1800" dirty="0">
                <a:solidFill>
                  <a:srgbClr val="0E0E0E"/>
                </a:solidFill>
                <a:effectLst/>
                <a:latin typeface="Calibri" panose="020F0502020204030204" pitchFamily="34" charset="0"/>
              </a:rPr>
              <a:t>: Identify the types of variables (categorical, numerical) and the relationships among them.</a:t>
            </a:r>
          </a:p>
          <a:p>
            <a:pPr marL="0" rtl="0" fontAlgn="ctr">
              <a:spcBef>
                <a:spcPts val="0"/>
              </a:spcBef>
              <a:spcAft>
                <a:spcPts val="0"/>
              </a:spcAft>
              <a:buFont typeface="Arial" panose="020B0604020202020204" pitchFamily="34" charset="0"/>
              <a:buChar char="•"/>
            </a:pPr>
            <a:r>
              <a:rPr lang="en-US" sz="1800" b="1" dirty="0">
                <a:solidFill>
                  <a:srgbClr val="0E0E0E"/>
                </a:solidFill>
                <a:effectLst/>
                <a:latin typeface="Calibri" panose="020F0502020204030204" pitchFamily="34" charset="0"/>
              </a:rPr>
              <a:t>Identifying Patterns and Trends</a:t>
            </a:r>
            <a:r>
              <a:rPr lang="en-GB" sz="1800" dirty="0">
                <a:solidFill>
                  <a:srgbClr val="0E0E0E"/>
                </a:solidFill>
                <a:effectLst/>
                <a:latin typeface="Calibri" panose="020F0502020204030204" pitchFamily="34" charset="0"/>
              </a:rPr>
              <a:t>: Detect patterns, trends, and distributions in the data.</a:t>
            </a:r>
          </a:p>
          <a:p>
            <a:pPr marL="0" rtl="0" fontAlgn="ctr">
              <a:spcBef>
                <a:spcPts val="0"/>
              </a:spcBef>
              <a:spcAft>
                <a:spcPts val="0"/>
              </a:spcAft>
              <a:buFont typeface="Arial" panose="020B0604020202020204" pitchFamily="34" charset="0"/>
              <a:buChar char="•"/>
            </a:pPr>
            <a:r>
              <a:rPr lang="en-US" sz="1800" b="1" dirty="0">
                <a:solidFill>
                  <a:srgbClr val="0E0E0E"/>
                </a:solidFill>
                <a:effectLst/>
                <a:latin typeface="Calibri" panose="020F0502020204030204" pitchFamily="34" charset="0"/>
              </a:rPr>
              <a:t>Spotting Anomalies</a:t>
            </a:r>
            <a:r>
              <a:rPr lang="en-GB" sz="1800" dirty="0">
                <a:solidFill>
                  <a:srgbClr val="0E0E0E"/>
                </a:solidFill>
                <a:effectLst/>
                <a:latin typeface="Calibri" panose="020F0502020204030204" pitchFamily="34" charset="0"/>
              </a:rPr>
              <a:t>: Discover outliers or anomalies that may need further investigation or preprocessing.</a:t>
            </a:r>
          </a:p>
          <a:p>
            <a:pPr marL="0" rtl="0" fontAlgn="ctr">
              <a:spcBef>
                <a:spcPts val="0"/>
              </a:spcBef>
              <a:spcAft>
                <a:spcPts val="0"/>
              </a:spcAft>
              <a:buFont typeface="Arial" panose="020B0604020202020204" pitchFamily="34" charset="0"/>
              <a:buChar char="•"/>
            </a:pPr>
            <a:r>
              <a:rPr lang="en-US" sz="1800" b="1" dirty="0">
                <a:solidFill>
                  <a:srgbClr val="0E0E0E"/>
                </a:solidFill>
                <a:effectLst/>
                <a:latin typeface="Calibri" panose="020F0502020204030204" pitchFamily="34" charset="0"/>
              </a:rPr>
              <a:t>Checking Assumptions</a:t>
            </a:r>
            <a:r>
              <a:rPr lang="en-GB" sz="1800" dirty="0">
                <a:solidFill>
                  <a:srgbClr val="0E0E0E"/>
                </a:solidFill>
                <a:effectLst/>
                <a:latin typeface="Calibri" panose="020F0502020204030204" pitchFamily="34" charset="0"/>
              </a:rPr>
              <a:t>: Validate assumptions that underpin statistical models and algorithms.</a:t>
            </a:r>
          </a:p>
          <a:p>
            <a:pPr marL="0" rtl="0" fontAlgn="ctr">
              <a:spcBef>
                <a:spcPts val="0"/>
              </a:spcBef>
              <a:spcAft>
                <a:spcPts val="0"/>
              </a:spcAft>
              <a:buFont typeface="Arial" panose="020B0604020202020204" pitchFamily="34" charset="0"/>
              <a:buChar char="•"/>
            </a:pPr>
            <a:r>
              <a:rPr lang="en-US" sz="1800" b="1" dirty="0">
                <a:solidFill>
                  <a:srgbClr val="0E0E0E"/>
                </a:solidFill>
                <a:effectLst/>
                <a:latin typeface="Calibri" panose="020F0502020204030204" pitchFamily="34" charset="0"/>
              </a:rPr>
              <a:t>Informing Further Analysis</a:t>
            </a:r>
            <a:r>
              <a:rPr lang="en-GB" sz="1800" dirty="0">
                <a:solidFill>
                  <a:srgbClr val="0E0E0E"/>
                </a:solidFill>
                <a:effectLst/>
                <a:latin typeface="Calibri" panose="020F0502020204030204" pitchFamily="34" charset="0"/>
              </a:rPr>
              <a:t>: Provide insights that guide the selection of appropriate statistical tools, machine learning models, or hypotheses for further testing.</a:t>
            </a:r>
          </a:p>
          <a:p>
            <a:pPr marL="0" rtl="0" fontAlgn="ctr">
              <a:spcBef>
                <a:spcPts val="0"/>
              </a:spcBef>
              <a:spcAft>
                <a:spcPts val="0"/>
              </a:spcAft>
              <a:buFont typeface="Arial" panose="020B0604020202020204" pitchFamily="34" charset="0"/>
              <a:buChar char="•"/>
            </a:pPr>
            <a:r>
              <a:rPr lang="en-US" sz="1800" b="1" dirty="0">
                <a:solidFill>
                  <a:srgbClr val="0E0E0E"/>
                </a:solidFill>
                <a:effectLst/>
                <a:latin typeface="Calibri" panose="020F0502020204030204" pitchFamily="34" charset="0"/>
              </a:rPr>
              <a:t>Assessing Data Quality</a:t>
            </a:r>
            <a:r>
              <a:rPr lang="en-GB" sz="1800" dirty="0">
                <a:solidFill>
                  <a:srgbClr val="0E0E0E"/>
                </a:solidFill>
                <a:effectLst/>
                <a:latin typeface="Calibri" panose="020F0502020204030204" pitchFamily="34" charset="0"/>
              </a:rPr>
              <a:t>: Evaluate the completeness, accuracy, and consistency of the data.</a:t>
            </a:r>
          </a:p>
          <a:p>
            <a:pPr marL="0" rtl="0" fontAlgn="ctr">
              <a:spcBef>
                <a:spcPts val="0"/>
              </a:spcBef>
              <a:spcAft>
                <a:spcPts val="0"/>
              </a:spcAft>
              <a:buFont typeface="Arial" panose="020B0604020202020204" pitchFamily="34" charset="0"/>
              <a:buChar char="•"/>
            </a:pPr>
            <a:r>
              <a:rPr lang="en-US" sz="1800" b="1" dirty="0">
                <a:solidFill>
                  <a:srgbClr val="0E0E0E"/>
                </a:solidFill>
                <a:effectLst/>
                <a:latin typeface="Calibri" panose="020F0502020204030204" pitchFamily="34" charset="0"/>
              </a:rPr>
              <a:t>Generating Hypotheses</a:t>
            </a:r>
            <a:r>
              <a:rPr lang="en-GB" sz="1800" dirty="0">
                <a:solidFill>
                  <a:srgbClr val="0E0E0E"/>
                </a:solidFill>
                <a:effectLst/>
                <a:latin typeface="Calibri" panose="020F0502020204030204" pitchFamily="34" charset="0"/>
              </a:rPr>
              <a:t>: Develop new hypotheses based on observed patterns and relationships in the data.</a:t>
            </a:r>
          </a:p>
          <a:p>
            <a:pPr marL="0" marR="0" rtl="0">
              <a:spcBef>
                <a:spcPts val="0"/>
              </a:spcBef>
              <a:spcAft>
                <a:spcPts val="0"/>
              </a:spcAft>
            </a:pPr>
            <a:r>
              <a:rPr lang="en-US" sz="1800" dirty="0">
                <a:effectLst/>
                <a:latin typeface="Calibri" panose="020F0502020204030204" pitchFamily="34" charset="0"/>
              </a:rPr>
              <a:t> </a:t>
            </a:r>
          </a:p>
          <a:p>
            <a:pPr marL="0" marR="0" rtl="0">
              <a:spcBef>
                <a:spcPts val="0"/>
              </a:spcBef>
              <a:spcAft>
                <a:spcPts val="0"/>
              </a:spcAft>
            </a:pPr>
            <a:r>
              <a:rPr lang="en-GB" sz="1800" dirty="0">
                <a:solidFill>
                  <a:srgbClr val="0E0E0E"/>
                </a:solidFill>
                <a:effectLst/>
                <a:latin typeface="Calibri" panose="020F0502020204030204" pitchFamily="34" charset="0"/>
              </a:rPr>
              <a:t>EDA is an essential step in the data analysis process, ensuring a comprehensive understanding of the data before applying more complex analytical techniques.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100" indent="-165100" algn="ctr">
              <a:lnSpc>
                <a:spcPct val="135000"/>
              </a:lnSpc>
              <a:tabLst>
                <a:tab pos="63500" algn="r"/>
                <a:tab pos="165100" algn="l"/>
              </a:tabLs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Sky Map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E1E1E6"/>
                </a:solidFill>
                <a:effectLst/>
                <a:highlight>
                  <a:srgbClr val="191622"/>
                </a:highlight>
                <a:latin typeface="Menlo" panose="020B0609030804020204" pitchFamily="49" charset="0"/>
              </a:rPr>
              <a:t>This density plot illustrates the spatial distribution of stars across the sky, characterised by their Right Ascension (RA) and Declination (Dec).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E1E1E6"/>
                </a:solidFill>
                <a:effectLst/>
                <a:highlight>
                  <a:srgbClr val="191622"/>
                </a:highlight>
                <a:latin typeface="Menlo" panose="020B0609030804020204" pitchFamily="49" charset="0"/>
              </a:rPr>
              <a:t>The colour gradient represents star density, with lighter shades (green to yellow) indicating higher concentrations of stars and darker shades (purple) indicating lower densities. These density variations highlight regions of astronomical interest, such as star clusters or parts of the Milky 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E1E1E6"/>
                </a:solidFill>
                <a:effectLst/>
                <a:highlight>
                  <a:srgbClr val="191622"/>
                </a:highlight>
                <a:latin typeface="Menlo" panose="020B0609030804020204" pitchFamily="49" charset="0"/>
              </a:rPr>
              <a:t>The plot reveals non-uniform star distribution across RA and Dec, suggesting areas of higher and lower star concentrations. These variations may stem from actual astronomical phenomena, observational biases, or data collection limitations. Overall, the density plot provides a visual insight into the spatial distribution of stars in the observed sky region, aiding astronomers in studying celestial structures and phenomena.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E1E1E6"/>
                </a:solidFill>
                <a:effectLst/>
                <a:highlight>
                  <a:srgbClr val="191622"/>
                </a:highlight>
                <a:latin typeface="Menlo" panose="020B0609030804020204" pitchFamily="49" charset="0"/>
              </a:rPr>
              <a:t>The celestial equator sits at 0 degrees Dec, with the North Celestial Pole at +90 degrees Dec and the South Celestial Pole at -90 degrees Dec. Together, RA and Dec pinpoint the exact locations of celestial objects.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GB" b="0" dirty="0">
                <a:solidFill>
                  <a:srgbClr val="E1E1E6"/>
                </a:solidFill>
                <a:effectLst/>
                <a:highlight>
                  <a:srgbClr val="191622"/>
                </a:highlight>
                <a:latin typeface="Menlo" panose="020B0609030804020204" pitchFamily="49" charset="0"/>
              </a:rPr>
            </a:br>
            <a:r>
              <a:rPr lang="en-GB" b="0" i="1" dirty="0">
                <a:solidFill>
                  <a:srgbClr val="F1FA8C"/>
                </a:solidFill>
                <a:effectLst/>
                <a:highlight>
                  <a:srgbClr val="191622"/>
                </a:highlight>
                <a:latin typeface="Menlo" panose="020B0609030804020204" pitchFamily="49" charset="0"/>
              </a:rPr>
              <a:t>*Note:*</a:t>
            </a:r>
            <a:r>
              <a:rPr lang="en-GB" b="0" dirty="0">
                <a:solidFill>
                  <a:srgbClr val="E1E1E6"/>
                </a:solidFill>
                <a:effectLst/>
                <a:highlight>
                  <a:srgbClr val="191622"/>
                </a:highlight>
                <a:latin typeface="Menlo" panose="020B0609030804020204" pitchFamily="49" charset="0"/>
              </a:rPr>
              <a:t> When plotting Density maps with </a:t>
            </a:r>
            <a:r>
              <a:rPr lang="en-GB" b="0" dirty="0" err="1">
                <a:solidFill>
                  <a:srgbClr val="E1E1E6"/>
                </a:solidFill>
                <a:effectLst/>
                <a:highlight>
                  <a:srgbClr val="191622"/>
                </a:highlight>
                <a:latin typeface="Menlo" panose="020B0609030804020204" pitchFamily="49" charset="0"/>
              </a:rPr>
              <a:t>seaborn’s</a:t>
            </a:r>
            <a:r>
              <a:rPr lang="en-GB" b="0" dirty="0">
                <a:solidFill>
                  <a:srgbClr val="E1E1E6"/>
                </a:solidFill>
                <a:effectLst/>
                <a:highlight>
                  <a:srgbClr val="191622"/>
                </a:highlight>
                <a:latin typeface="Menlo" panose="020B0609030804020204" pitchFamily="49" charset="0"/>
              </a:rPr>
              <a:t> </a:t>
            </a:r>
            <a:r>
              <a:rPr lang="en-GB" b="0" dirty="0" err="1">
                <a:solidFill>
                  <a:srgbClr val="E1E1E6"/>
                </a:solidFill>
                <a:effectLst/>
                <a:highlight>
                  <a:srgbClr val="191622"/>
                </a:highlight>
                <a:latin typeface="Menlo" panose="020B0609030804020204" pitchFamily="49" charset="0"/>
              </a:rPr>
              <a:t>kdeplot</a:t>
            </a:r>
            <a:r>
              <a:rPr lang="en-GB" b="0" dirty="0">
                <a:solidFill>
                  <a:srgbClr val="E1E1E6"/>
                </a:solidFill>
                <a:effectLst/>
                <a:highlight>
                  <a:srgbClr val="191622"/>
                </a:highlight>
                <a:latin typeface="Menlo" panose="020B0609030804020204" pitchFamily="49" charset="0"/>
              </a:rPr>
              <a:t>, the colours on the plot (represented by the colour bar) are typically scaled to the range of the data that is being visualised. This normalisation process ensures that the colours effectively represent the relative density or intensity of the plotted variable across the dataset. So the values of the colour bar scale do not directly correspond to the absolute values of the variable in question, but instead reflect how these values are distributed relative to each other within the 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E1E1E6"/>
              </a:solidFill>
              <a:effectLst/>
              <a:highlight>
                <a:srgbClr val="191622"/>
              </a:highlight>
              <a:latin typeface="Menlo" panose="020B060903080402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b="0" dirty="0">
                <a:solidFill>
                  <a:srgbClr val="E1E1E6"/>
                </a:solidFill>
                <a:effectLst/>
                <a:highlight>
                  <a:srgbClr val="191622"/>
                </a:highlight>
                <a:latin typeface="Menlo" panose="020B0609030804020204" pitchFamily="49" charset="0"/>
              </a:rPr>
              <a:t>Polar Plot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solidFill>
                  <a:srgbClr val="E1E1E6"/>
                </a:solidFill>
                <a:effectLst/>
                <a:highlight>
                  <a:srgbClr val="191622"/>
                </a:highlight>
                <a:latin typeface="Menlo" panose="020B0609030804020204" pitchFamily="49" charset="0"/>
              </a:rPr>
              <a:t>Angular Axis/ Radial Distance: The radial axis measures the distance of each star from the Earth-Sun system in parsecs (pc). The plot’s centre represents 0 parsecs, the location of our solar system. As you move outward, the radial grid lines depict increasing distances from Earth.</a:t>
            </a:r>
          </a:p>
          <a:p>
            <a:pPr marL="171450" indent="-171450" algn="l">
              <a:buFont typeface="Arial" panose="020B0604020202020204" pitchFamily="34" charset="0"/>
              <a:buChar char="•"/>
            </a:pPr>
            <a:r>
              <a:rPr lang="en-GB" b="0" dirty="0">
                <a:solidFill>
                  <a:srgbClr val="E1E1E6"/>
                </a:solidFill>
                <a:effectLst/>
                <a:highlight>
                  <a:srgbClr val="191622"/>
                </a:highlight>
                <a:latin typeface="Menlo" panose="020B0609030804020204" pitchFamily="49" charset="0"/>
              </a:rPr>
              <a:t>Radial Axis/ Angular Coordinate: This axis represents Right Ascension (RA) measured in radians, covering the full 360 degrees of the celestial sphere converted into radians (0 to 2\pi radians). Each angle around the circle corresponds to a direction in the sky.</a:t>
            </a:r>
          </a:p>
          <a:p>
            <a:pPr marL="171450" indent="-171450" algn="l">
              <a:buFont typeface="Arial" panose="020B0604020202020204" pitchFamily="34" charset="0"/>
              <a:buChar char="•"/>
            </a:pPr>
            <a:endParaRPr lang="en-GB" b="0" dirty="0">
              <a:solidFill>
                <a:srgbClr val="E1E1E6"/>
              </a:solidFill>
              <a:effectLst/>
              <a:highlight>
                <a:srgbClr val="191622"/>
              </a:highlight>
              <a:latin typeface="Menlo" panose="020B060903080402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solidFill>
                  <a:srgbClr val="E1E1E6"/>
                </a:solidFill>
                <a:effectLst/>
                <a:highlight>
                  <a:srgbClr val="191622"/>
                </a:highlight>
                <a:latin typeface="Menlo" panose="020B0609030804020204" pitchFamily="49" charset="0"/>
              </a:rPr>
              <a:t>The plot depicts stars as points, where each point’s distance from the centre indicates its distance from Earth, and its angle around the centre shows its RA. The colour of each point further denotes its distance, as indicated by the colour bar scale.</a:t>
            </a:r>
          </a:p>
          <a:p>
            <a:pPr marL="171450" indent="-171450" algn="l">
              <a:buFont typeface="Arial" panose="020B0604020202020204" pitchFamily="34" charset="0"/>
              <a:buChar char="•"/>
            </a:pPr>
            <a:endParaRPr lang="en-GB" b="0" dirty="0">
              <a:solidFill>
                <a:srgbClr val="E1E1E6"/>
              </a:solidFill>
              <a:effectLst/>
              <a:highlight>
                <a:srgbClr val="191622"/>
              </a:highlight>
              <a:latin typeface="Menlo" panose="020B0609030804020204" pitchFamily="49" charset="0"/>
            </a:endParaRPr>
          </a:p>
          <a:p>
            <a:r>
              <a:rPr lang="en-GB" b="1" dirty="0">
                <a:solidFill>
                  <a:srgbClr val="0E0E0E"/>
                </a:solidFill>
                <a:effectLst/>
                <a:latin typeface=".SF NS"/>
              </a:rPr>
              <a:t>Analysis of Star Distribution:</a:t>
            </a:r>
            <a:endParaRPr lang="en-GB" dirty="0">
              <a:solidFill>
                <a:srgbClr val="0E0E0E"/>
              </a:solidFill>
              <a:effectLst/>
              <a:latin typeface=".SF NS"/>
            </a:endParaRPr>
          </a:p>
          <a:p>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High Concentration Near the </a:t>
            </a:r>
            <a:r>
              <a:rPr lang="en-GB" b="1" dirty="0" err="1">
                <a:solidFill>
                  <a:srgbClr val="0E0E0E"/>
                </a:solidFill>
                <a:effectLst/>
                <a:latin typeface=".SF NS"/>
              </a:rPr>
              <a:t>Center</a:t>
            </a:r>
            <a:r>
              <a:rPr lang="en-GB" b="1" dirty="0">
                <a:solidFill>
                  <a:srgbClr val="0E0E0E"/>
                </a:solidFill>
                <a:effectLst/>
                <a:latin typeface=".SF NS"/>
              </a:rPr>
              <a:t>:</a:t>
            </a:r>
            <a:endParaRPr lang="en-GB" dirty="0">
              <a:solidFill>
                <a:srgbClr val="0E0E0E"/>
              </a:solidFill>
              <a:effectLst/>
              <a:latin typeface=".SF NS"/>
            </a:endParaRPr>
          </a:p>
          <a:p>
            <a:pPr lvl="1"/>
            <a:r>
              <a:rPr lang="en-GB" dirty="0">
                <a:solidFill>
                  <a:srgbClr val="0E0E0E"/>
                </a:solidFill>
                <a:effectLst/>
                <a:latin typeface=".SF NS"/>
              </a:rPr>
              <a:t>• Dense clustering of stars near the plot’s </a:t>
            </a:r>
            <a:r>
              <a:rPr lang="en-GB" dirty="0" err="1">
                <a:solidFill>
                  <a:srgbClr val="0E0E0E"/>
                </a:solidFill>
                <a:effectLst/>
                <a:latin typeface=".SF NS"/>
              </a:rPr>
              <a:t>center</a:t>
            </a:r>
            <a:r>
              <a:rPr lang="en-GB" dirty="0">
                <a:solidFill>
                  <a:srgbClr val="0E0E0E"/>
                </a:solidFill>
                <a:effectLst/>
                <a:latin typeface=".SF NS"/>
              </a:rPr>
              <a:t> suggests many stars are relatively close to Earth.</a:t>
            </a:r>
          </a:p>
          <a:p>
            <a:pPr lvl="1"/>
            <a:r>
              <a:rPr lang="en-GB" dirty="0">
                <a:solidFill>
                  <a:srgbClr val="0E0E0E"/>
                </a:solidFill>
                <a:effectLst/>
                <a:latin typeface=".SF NS"/>
              </a:rPr>
              <a:t>• This is typical since closer stars are more easily observed and </a:t>
            </a:r>
            <a:r>
              <a:rPr lang="en-GB" dirty="0" err="1">
                <a:solidFill>
                  <a:srgbClr val="0E0E0E"/>
                </a:solidFill>
                <a:effectLst/>
                <a:latin typeface=".SF NS"/>
              </a:rPr>
              <a:t>cataloged</a:t>
            </a:r>
            <a:r>
              <a:rPr lang="en-GB" dirty="0">
                <a:solidFill>
                  <a:srgbClr val="0E0E0E"/>
                </a:solidFill>
                <a:effectLst/>
                <a:latin typeface=".SF NS"/>
              </a:rPr>
              <a:t>.</a:t>
            </a:r>
          </a:p>
          <a:p>
            <a:r>
              <a:rPr lang="en-GB" dirty="0">
                <a:solidFill>
                  <a:srgbClr val="0E0E0E"/>
                </a:solidFill>
                <a:effectLst/>
                <a:latin typeface=".SF NS"/>
              </a:rPr>
              <a:t>• </a:t>
            </a:r>
            <a:r>
              <a:rPr lang="en-GB" b="1" dirty="0">
                <a:solidFill>
                  <a:srgbClr val="0E0E0E"/>
                </a:solidFill>
                <a:effectLst/>
                <a:latin typeface=".SF NS"/>
              </a:rPr>
              <a:t>Density Decreases Outward:</a:t>
            </a:r>
            <a:endParaRPr lang="en-GB" dirty="0">
              <a:solidFill>
                <a:srgbClr val="0E0E0E"/>
              </a:solidFill>
              <a:effectLst/>
              <a:latin typeface=".SF NS"/>
            </a:endParaRPr>
          </a:p>
          <a:p>
            <a:pPr lvl="1"/>
            <a:r>
              <a:rPr lang="en-GB" dirty="0">
                <a:solidFill>
                  <a:srgbClr val="0E0E0E"/>
                </a:solidFill>
                <a:effectLst/>
                <a:latin typeface=".SF NS"/>
              </a:rPr>
              <a:t>• Star density diminishes moving outward from the </a:t>
            </a:r>
            <a:r>
              <a:rPr lang="en-GB" dirty="0" err="1">
                <a:solidFill>
                  <a:srgbClr val="0E0E0E"/>
                </a:solidFill>
                <a:effectLst/>
                <a:latin typeface=".SF NS"/>
              </a:rPr>
              <a:t>center</a:t>
            </a:r>
            <a:r>
              <a:rPr lang="en-GB" dirty="0">
                <a:solidFill>
                  <a:srgbClr val="0E0E0E"/>
                </a:solidFill>
                <a:effectLst/>
                <a:latin typeface=".SF NS"/>
              </a:rPr>
              <a:t>.</a:t>
            </a:r>
          </a:p>
          <a:p>
            <a:pPr lvl="1"/>
            <a:r>
              <a:rPr lang="en-GB" dirty="0">
                <a:solidFill>
                  <a:srgbClr val="0E0E0E"/>
                </a:solidFill>
                <a:effectLst/>
                <a:latin typeface=".SF NS"/>
              </a:rPr>
              <a:t>• Reflects fewer observed stars at greater distances due to observational constraints and natural star distribution.</a:t>
            </a:r>
          </a:p>
          <a:p>
            <a:r>
              <a:rPr lang="en-GB" dirty="0">
                <a:solidFill>
                  <a:srgbClr val="0E0E0E"/>
                </a:solidFill>
                <a:effectLst/>
                <a:latin typeface=".SF NS"/>
              </a:rPr>
              <a:t>• </a:t>
            </a:r>
            <a:r>
              <a:rPr lang="en-GB" b="1" dirty="0">
                <a:solidFill>
                  <a:srgbClr val="0E0E0E"/>
                </a:solidFill>
                <a:effectLst/>
                <a:latin typeface=".SF NS"/>
              </a:rPr>
              <a:t>Observational Bias:</a:t>
            </a:r>
            <a:endParaRPr lang="en-GB" dirty="0">
              <a:solidFill>
                <a:srgbClr val="0E0E0E"/>
              </a:solidFill>
              <a:effectLst/>
              <a:latin typeface=".SF NS"/>
            </a:endParaRPr>
          </a:p>
          <a:p>
            <a:pPr lvl="1"/>
            <a:r>
              <a:rPr lang="en-GB" dirty="0">
                <a:solidFill>
                  <a:srgbClr val="0E0E0E"/>
                </a:solidFill>
                <a:effectLst/>
                <a:latin typeface=".SF NS"/>
              </a:rPr>
              <a:t>• Plot highlights bias where nearer stars are more readily detected and </a:t>
            </a:r>
            <a:r>
              <a:rPr lang="en-GB" dirty="0" err="1">
                <a:solidFill>
                  <a:srgbClr val="0E0E0E"/>
                </a:solidFill>
                <a:effectLst/>
                <a:latin typeface=".SF NS"/>
              </a:rPr>
              <a:t>cataloged</a:t>
            </a:r>
            <a:r>
              <a:rPr lang="en-GB" dirty="0">
                <a:solidFill>
                  <a:srgbClr val="0E0E0E"/>
                </a:solidFill>
                <a:effectLst/>
                <a:latin typeface=".SF NS"/>
              </a:rPr>
              <a:t>.</a:t>
            </a:r>
          </a:p>
          <a:p>
            <a:pPr lvl="1"/>
            <a:r>
              <a:rPr lang="en-GB" dirty="0">
                <a:solidFill>
                  <a:srgbClr val="0E0E0E"/>
                </a:solidFill>
                <a:effectLst/>
                <a:latin typeface=".SF NS"/>
              </a:rPr>
              <a:t>• Common in astronomical surveys, affecting perceived star density and distribution.</a:t>
            </a:r>
          </a:p>
          <a:p>
            <a:r>
              <a:rPr lang="en-GB" dirty="0">
                <a:solidFill>
                  <a:srgbClr val="0E0E0E"/>
                </a:solidFill>
                <a:effectLst/>
                <a:latin typeface=".SF NS"/>
              </a:rPr>
              <a:t>• </a:t>
            </a:r>
            <a:r>
              <a:rPr lang="en-GB" b="1" dirty="0">
                <a:solidFill>
                  <a:srgbClr val="0E0E0E"/>
                </a:solidFill>
                <a:effectLst/>
                <a:latin typeface=".SF NS"/>
              </a:rPr>
              <a:t>Focused RA Range (0 to 45 degrees):</a:t>
            </a:r>
            <a:endParaRPr lang="en-GB" dirty="0">
              <a:solidFill>
                <a:srgbClr val="0E0E0E"/>
              </a:solidFill>
              <a:effectLst/>
              <a:latin typeface=".SF NS"/>
            </a:endParaRPr>
          </a:p>
          <a:p>
            <a:pPr lvl="1"/>
            <a:r>
              <a:rPr lang="en-GB" dirty="0">
                <a:solidFill>
                  <a:srgbClr val="0E0E0E"/>
                </a:solidFill>
                <a:effectLst/>
                <a:latin typeface=".SF NS"/>
              </a:rPr>
              <a:t>• Star concentration between 0 and 45 degrees RA indicates a specific observational focus or dataset limitation.</a:t>
            </a:r>
          </a:p>
          <a:p>
            <a:pPr lvl="1"/>
            <a:r>
              <a:rPr lang="en-GB" dirty="0">
                <a:solidFill>
                  <a:srgbClr val="0E0E0E"/>
                </a:solidFill>
                <a:effectLst/>
                <a:latin typeface=".SF NS"/>
              </a:rPr>
              <a:t>• May align with primary interest area, instrument limitations, or survey scope.</a:t>
            </a:r>
          </a:p>
          <a:p>
            <a:r>
              <a:rPr lang="en-GB" dirty="0">
                <a:solidFill>
                  <a:srgbClr val="0E0E0E"/>
                </a:solidFill>
                <a:effectLst/>
                <a:latin typeface=".SF NS"/>
              </a:rPr>
              <a:t>• </a:t>
            </a:r>
            <a:r>
              <a:rPr lang="en-GB" b="1" dirty="0">
                <a:solidFill>
                  <a:srgbClr val="0E0E0E"/>
                </a:solidFill>
                <a:effectLst/>
                <a:latin typeface=".SF NS"/>
              </a:rPr>
              <a:t>Dataset Scope:</a:t>
            </a:r>
            <a:endParaRPr lang="en-GB" dirty="0">
              <a:solidFill>
                <a:srgbClr val="0E0E0E"/>
              </a:solidFill>
              <a:effectLst/>
              <a:latin typeface=".SF NS"/>
            </a:endParaRPr>
          </a:p>
          <a:p>
            <a:pPr lvl="1"/>
            <a:r>
              <a:rPr lang="en-GB" dirty="0">
                <a:solidFill>
                  <a:srgbClr val="0E0E0E"/>
                </a:solidFill>
                <a:effectLst/>
                <a:latin typeface=".SF NS"/>
              </a:rPr>
              <a:t>• Dataset covers a defined sky region, particularly within 0 to 45 degrees RA.</a:t>
            </a:r>
          </a:p>
          <a:p>
            <a:pPr lvl="1"/>
            <a:r>
              <a:rPr lang="en-GB" dirty="0">
                <a:solidFill>
                  <a:srgbClr val="0E0E0E"/>
                </a:solidFill>
                <a:effectLst/>
                <a:latin typeface=".SF NS"/>
              </a:rPr>
              <a:t>• Advantageous for detailed studies in this specific celestial segment.</a:t>
            </a:r>
          </a:p>
          <a:p>
            <a:r>
              <a:rPr lang="en-GB" dirty="0">
                <a:solidFill>
                  <a:srgbClr val="0E0E0E"/>
                </a:solidFill>
                <a:effectLst/>
                <a:latin typeface=".SF NS"/>
              </a:rPr>
              <a:t>• </a:t>
            </a:r>
            <a:r>
              <a:rPr lang="en-GB" b="1" dirty="0">
                <a:solidFill>
                  <a:srgbClr val="0E0E0E"/>
                </a:solidFill>
                <a:effectLst/>
                <a:latin typeface=".SF NS"/>
              </a:rPr>
              <a:t>Implications for Sky Coverage:</a:t>
            </a:r>
            <a:endParaRPr lang="en-GB" dirty="0">
              <a:solidFill>
                <a:srgbClr val="0E0E0E"/>
              </a:solidFill>
              <a:effectLst/>
              <a:latin typeface=".SF NS"/>
            </a:endParaRPr>
          </a:p>
          <a:p>
            <a:pPr lvl="1"/>
            <a:r>
              <a:rPr lang="en-GB" dirty="0">
                <a:solidFill>
                  <a:srgbClr val="0E0E0E"/>
                </a:solidFill>
                <a:effectLst/>
                <a:latin typeface=".SF NS"/>
              </a:rPr>
              <a:t>• Restricted RA range suggests a bias towards this particular sky region.</a:t>
            </a:r>
          </a:p>
          <a:p>
            <a:pPr lvl="1"/>
            <a:r>
              <a:rPr lang="en-GB" dirty="0">
                <a:solidFill>
                  <a:srgbClr val="0E0E0E"/>
                </a:solidFill>
                <a:effectLst/>
                <a:latin typeface=".SF NS"/>
              </a:rPr>
              <a:t>• For broader coverage, additional data from other RA segments is essential.</a:t>
            </a:r>
          </a:p>
          <a:p>
            <a:endParaRPr lang="en-GB" dirty="0">
              <a:solidFill>
                <a:srgbClr val="0E0E0E"/>
              </a:solidFill>
              <a:effectLst/>
              <a:latin typeface=".SF NS"/>
            </a:endParaRPr>
          </a:p>
          <a:p>
            <a:r>
              <a:rPr lang="en-GB" dirty="0">
                <a:solidFill>
                  <a:srgbClr val="0E0E0E"/>
                </a:solidFill>
                <a:effectLst/>
                <a:latin typeface=".SF NS"/>
              </a:rPr>
              <a:t>These points provide insights into the spatial distribution of stars, highlighting observational biases and dataset characteristics in astronomical studies.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81076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0E0E0E"/>
                </a:solidFill>
                <a:effectLst/>
                <a:latin typeface=".SF NS"/>
              </a:rPr>
              <a:t>Distance Data and Impact:</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Key Issue:</a:t>
            </a:r>
            <a:endParaRPr lang="en-GB" dirty="0">
              <a:solidFill>
                <a:srgbClr val="0E0E0E"/>
              </a:solidFill>
              <a:effectLst/>
              <a:latin typeface=".SF NS"/>
            </a:endParaRPr>
          </a:p>
          <a:p>
            <a:pPr lvl="1"/>
            <a:r>
              <a:rPr lang="en-GB" dirty="0">
                <a:solidFill>
                  <a:srgbClr val="0E0E0E"/>
                </a:solidFill>
                <a:effectLst/>
                <a:latin typeface=".SF NS"/>
              </a:rPr>
              <a:t>• Distance cannot be computed from the available variables in the dataset.</a:t>
            </a:r>
          </a:p>
          <a:p>
            <a:pPr lvl="1"/>
            <a:r>
              <a:rPr lang="en-GB" dirty="0">
                <a:solidFill>
                  <a:srgbClr val="0E0E0E"/>
                </a:solidFill>
                <a:effectLst/>
                <a:latin typeface=".SF NS"/>
              </a:rPr>
              <a:t>• Without distance information, it is impossible to accurately calculate critical variables like Absolute Magnitude, Luminosity, Mass, Radius, and Temperature.</a:t>
            </a:r>
          </a:p>
          <a:p>
            <a:r>
              <a:rPr lang="en-GB" dirty="0">
                <a:solidFill>
                  <a:srgbClr val="0E0E0E"/>
                </a:solidFill>
                <a:effectLst/>
                <a:latin typeface=".SF NS"/>
              </a:rPr>
              <a:t>• </a:t>
            </a:r>
            <a:r>
              <a:rPr lang="en-GB" b="1" dirty="0">
                <a:solidFill>
                  <a:srgbClr val="0E0E0E"/>
                </a:solidFill>
                <a:effectLst/>
                <a:latin typeface=".SF NS"/>
              </a:rPr>
              <a:t>Importance of Distance:</a:t>
            </a:r>
            <a:endParaRPr lang="en-GB" dirty="0">
              <a:solidFill>
                <a:srgbClr val="0E0E0E"/>
              </a:solidFill>
              <a:effectLst/>
              <a:latin typeface=".SF NS"/>
            </a:endParaRPr>
          </a:p>
          <a:p>
            <a:pPr lvl="1"/>
            <a:r>
              <a:rPr lang="en-GB" dirty="0">
                <a:solidFill>
                  <a:srgbClr val="0E0E0E"/>
                </a:solidFill>
                <a:effectLst/>
                <a:latin typeface=".SF NS"/>
              </a:rPr>
              <a:t>• These variables are crucial for understanding the physical characteristics and properties of stars.</a:t>
            </a:r>
          </a:p>
          <a:p>
            <a:r>
              <a:rPr lang="en-GB" dirty="0">
                <a:solidFill>
                  <a:srgbClr val="0E0E0E"/>
                </a:solidFill>
                <a:effectLst/>
                <a:latin typeface=".SF NS"/>
              </a:rPr>
              <a:t>• </a:t>
            </a:r>
            <a:r>
              <a:rPr lang="en-GB" b="1" dirty="0">
                <a:solidFill>
                  <a:srgbClr val="0E0E0E"/>
                </a:solidFill>
                <a:effectLst/>
                <a:latin typeface=".SF NS"/>
              </a:rPr>
              <a:t>Assessment Before Deletion:</a:t>
            </a:r>
            <a:endParaRPr lang="en-GB" dirty="0">
              <a:solidFill>
                <a:srgbClr val="0E0E0E"/>
              </a:solidFill>
              <a:effectLst/>
              <a:latin typeface=".SF NS"/>
            </a:endParaRPr>
          </a:p>
          <a:p>
            <a:pPr lvl="1"/>
            <a:r>
              <a:rPr lang="en-GB" dirty="0">
                <a:solidFill>
                  <a:srgbClr val="0E0E0E"/>
                </a:solidFill>
                <a:effectLst/>
                <a:latin typeface=".SF NS"/>
              </a:rPr>
              <a:t>• Evaluate the impact of missing distance data on the overall dataset.</a:t>
            </a:r>
          </a:p>
          <a:p>
            <a:pPr lvl="1"/>
            <a:r>
              <a:rPr lang="en-GB" dirty="0">
                <a:solidFill>
                  <a:srgbClr val="0E0E0E"/>
                </a:solidFill>
                <a:effectLst/>
                <a:latin typeface=".SF NS"/>
              </a:rPr>
              <a:t>• Examine the proportion of null values per constellation.</a:t>
            </a:r>
          </a:p>
          <a:p>
            <a:pPr lvl="1"/>
            <a:r>
              <a:rPr lang="en-GB" dirty="0">
                <a:solidFill>
                  <a:srgbClr val="0E0E0E"/>
                </a:solidFill>
                <a:effectLst/>
                <a:latin typeface=".SF NS"/>
              </a:rPr>
              <a:t>• This assessment helps determine if specific regions of the sky or types of stars are disproportionately affected by missing distance data before deciding to delete rows with missing values.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E1E1E6"/>
                </a:solidFill>
                <a:effectLst/>
                <a:highlight>
                  <a:srgbClr val="191622"/>
                </a:highlight>
                <a:latin typeface="Menlo" panose="020B0609030804020204" pitchFamily="49" charset="0"/>
              </a:rPr>
              <a:t>The null values within the distance variable are distributed across various constellations, suggesting that their deletion should not significantly compromise the representativeness of the dataset. That is, The absence of distance values spans multiple constellations, implying that the deletion of these rows would not disproportionately affect any particular segment of the sky or type of star. Furthermore, removing rows with missing distance values ensures the integrity of calculations for crucial variables such as Absolute Magnitude, Luminosity, Mass, Radius, and Temperature, which are essential for accurate astronomical analyses.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393296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E1E1E6"/>
                </a:solidFill>
                <a:effectLst/>
                <a:highlight>
                  <a:srgbClr val="191622"/>
                </a:highlight>
                <a:latin typeface="Menlo" panose="020B0609030804020204" pitchFamily="49" charset="0"/>
              </a:rPr>
              <a:t>This distribution shows how often each spectral class appears in the dataset, with Class A and Class F being the most frequent, and Class O being the least frequent. </a:t>
            </a:r>
          </a:p>
          <a:p>
            <a:r>
              <a:rPr lang="en-GB" b="0" dirty="0">
                <a:solidFill>
                  <a:srgbClr val="E1E1E6"/>
                </a:solidFill>
                <a:effectLst/>
                <a:highlight>
                  <a:srgbClr val="191622"/>
                </a:highlight>
                <a:latin typeface="Menlo" panose="020B0609030804020204" pitchFamily="49" charset="0"/>
              </a:rPr>
              <a:t>Spectral classes categorise stars based on their spectral lines, which are indicative of their surface temperature and composition.</a:t>
            </a:r>
          </a:p>
          <a:p>
            <a:br>
              <a:rPr lang="en-GB" b="0" dirty="0">
                <a:solidFill>
                  <a:srgbClr val="E1E1E6"/>
                </a:solidFill>
                <a:effectLst/>
                <a:highlight>
                  <a:srgbClr val="191622"/>
                </a:highlight>
                <a:latin typeface="Menlo" panose="020B0609030804020204" pitchFamily="49" charset="0"/>
              </a:rPr>
            </a:br>
            <a:r>
              <a:rPr lang="en-GB" b="0" dirty="0">
                <a:solidFill>
                  <a:srgbClr val="E1E1E6"/>
                </a:solidFill>
                <a:effectLst/>
                <a:highlight>
                  <a:srgbClr val="191622"/>
                </a:highlight>
                <a:latin typeface="Menlo" panose="020B0609030804020204" pitchFamily="49" charset="0"/>
              </a:rPr>
              <a:t>Based on the frequencies observed for each spectral class, the dataset appears to be skewed towards certain classes, particularly A and F, which are typically much more prevalent compared to classes like M and especially O, which are very rare. This uneven distribution of spectral classes in astronomical data, such as the prevalence of A and F types compared to the rarity of M and O types, may appear non-representative. </a:t>
            </a:r>
          </a:p>
          <a:p>
            <a:endParaRPr lang="en-GB" b="0" dirty="0">
              <a:solidFill>
                <a:srgbClr val="E1E1E6"/>
              </a:solidFill>
              <a:effectLst/>
              <a:highlight>
                <a:srgbClr val="191622"/>
              </a:highlight>
              <a:latin typeface="Menlo" panose="020B0609030804020204" pitchFamily="49" charset="0"/>
            </a:endParaRPr>
          </a:p>
          <a:p>
            <a:r>
              <a:rPr lang="en-GB" b="0" dirty="0">
                <a:solidFill>
                  <a:srgbClr val="E1E1E6"/>
                </a:solidFill>
                <a:effectLst/>
                <a:highlight>
                  <a:srgbClr val="191622"/>
                </a:highlight>
                <a:latin typeface="Menlo" panose="020B0609030804020204" pitchFamily="49" charset="0"/>
              </a:rPr>
              <a:t>However, this distribution accurately mirrors the natural diversity of stars observed in the universe. Stars form under varied conditions and evolve differently over billions of years, leading to a range of spectral types based on factors like temperature and luminosity. This observed distribution aligns with both theoretical models of stellar evolution and extensive observational data collected from astronomical surveys, reflecting the inherent complexities and natural variation of stellar populations across the cosmos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75296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E1E1E6"/>
                </a:solidFill>
                <a:effectLst/>
                <a:highlight>
                  <a:srgbClr val="191622"/>
                </a:highlight>
                <a:latin typeface="Menlo" panose="020B0609030804020204" pitchFamily="49" charset="0"/>
              </a:rPr>
              <a:t>The differences between mean and median values for certain variables indicate potential skewness in the data, suggesting that some stars possess extreme values that influence the mean. This skewness should be taken into account during analysis to ensure accurate interpretations. Overall, the dataset is well-suited for studying the relationships between these stellar properties and understanding the structure and evolution of stars within the Milky Way.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834392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 Shapiro-Wilk test, as well as analysis of Skew and kurtosis to assess the normality of each variable in the dataset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883800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solidFill>
                <a:srgbClr val="0E0E0E"/>
              </a:solidFill>
              <a:effectLst/>
              <a:latin typeface="Source Sans Pro" panose="020B0503030403020204" pitchFamily="34" charset="0"/>
              <a:ea typeface="Source Sans Pro" panose="020B0503030403020204" pitchFamily="34" charset="0"/>
            </a:endParaRPr>
          </a:p>
          <a:p>
            <a:r>
              <a:rPr lang="en-GB" sz="1200" dirty="0">
                <a:solidFill>
                  <a:srgbClr val="0E0E0E"/>
                </a:solidFill>
                <a:effectLst/>
                <a:latin typeface="Source Sans Pro" panose="020B0503030403020204" pitchFamily="34" charset="0"/>
                <a:ea typeface="Source Sans Pro" panose="020B0503030403020204" pitchFamily="34" charset="0"/>
              </a:rPr>
              <a:t>• For large sample sizes (n &gt; 5000), Shapiro-Wilk test p-values may be inaccurate.</a:t>
            </a:r>
          </a:p>
          <a:p>
            <a:r>
              <a:rPr lang="en-GB" sz="1200" dirty="0">
                <a:solidFill>
                  <a:srgbClr val="0E0E0E"/>
                </a:solidFill>
                <a:effectLst/>
                <a:latin typeface="Source Sans Pro" panose="020B0503030403020204" pitchFamily="34" charset="0"/>
                <a:ea typeface="Source Sans Pro" panose="020B0503030403020204" pitchFamily="34" charset="0"/>
              </a:rPr>
              <a:t>• With a sample size of 2,491,420, visual inspection is recommended to assess normality.</a:t>
            </a:r>
          </a:p>
          <a:p>
            <a:endParaRPr lang="en-GB" sz="1200" dirty="0">
              <a:solidFill>
                <a:srgbClr val="0E0E0E"/>
              </a:solidFill>
              <a:effectLst/>
              <a:latin typeface="Source Sans Pro" panose="020B0503030403020204" pitchFamily="34" charset="0"/>
              <a:ea typeface="Source Sans Pro" panose="020B0503030403020204" pitchFamily="34" charset="0"/>
            </a:endParaRPr>
          </a:p>
          <a:p>
            <a:r>
              <a:rPr lang="en-GB" sz="1200" dirty="0">
                <a:solidFill>
                  <a:srgbClr val="0E0E0E"/>
                </a:solidFill>
                <a:effectLst/>
                <a:latin typeface="Source Sans Pro" panose="020B0503030403020204" pitchFamily="34" charset="0"/>
                <a:ea typeface="Source Sans Pro" panose="020B0503030403020204" pitchFamily="34" charset="0"/>
              </a:rPr>
              <a:t>Used Shapiro-Wilk to support the visual interpretation because variables were so skewed (drastic outliers) that many did not appear on the plot (basically lots of data and lots of very big outliers made it hard to visualise)..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618350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Visually represented here.</a:t>
            </a:r>
          </a:p>
          <a:p>
            <a:r>
              <a:rPr lang="en-US" dirty="0"/>
              <a:t>All variables were significantly skewed – so much so that it is actually hard to see in these plots (we would need to zoom in a lot)</a:t>
            </a:r>
          </a:p>
          <a:p>
            <a:endParaRPr lang="en-US" dirty="0"/>
          </a:p>
          <a:p>
            <a:r>
              <a:rPr lang="en-US" dirty="0"/>
              <a:t>So, ran a box-cox transformation and attempted to normalize the data</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353440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same variable distributions after the box-cox transformation </a:t>
            </a:r>
          </a:p>
          <a:p>
            <a:endParaRPr lang="en-US" dirty="0"/>
          </a:p>
          <a:p>
            <a:r>
              <a:rPr lang="en-GB" b="0" dirty="0">
                <a:solidFill>
                  <a:srgbClr val="E1E1E6"/>
                </a:solidFill>
                <a:effectLst/>
                <a:highlight>
                  <a:srgbClr val="191622"/>
                </a:highlight>
                <a:latin typeface="Menlo" panose="020B0609030804020204" pitchFamily="49" charset="0"/>
              </a:rPr>
              <a:t>These new values suggest that the Box-Cox transformations have normalized the skewness and kurtosis values significantly close to zero, indicating a much more symmetric and less peaked distribution compared to the original data. </a:t>
            </a:r>
          </a:p>
          <a:p>
            <a:endParaRPr lang="en-GB" b="0" dirty="0">
              <a:solidFill>
                <a:srgbClr val="E1E1E6"/>
              </a:solidFill>
              <a:effectLst/>
              <a:highlight>
                <a:srgbClr val="191622"/>
              </a:highlight>
              <a:latin typeface="Menlo" panose="020B0609030804020204" pitchFamily="49" charset="0"/>
            </a:endParaRPr>
          </a:p>
          <a:p>
            <a:r>
              <a:rPr lang="en-GB" b="0" dirty="0">
                <a:solidFill>
                  <a:srgbClr val="E1E1E6"/>
                </a:solidFill>
                <a:effectLst/>
                <a:highlight>
                  <a:srgbClr val="191622"/>
                </a:highlight>
                <a:latin typeface="Menlo" panose="020B0609030804020204" pitchFamily="49" charset="0"/>
              </a:rPr>
              <a:t>However, the Shapiro-Wilk test results for each transformed variable show very small p-values, indicating strong evidence against the null hypothesis of normality. </a:t>
            </a:r>
          </a:p>
          <a:p>
            <a:endParaRPr lang="en-GB" b="0" dirty="0">
              <a:solidFill>
                <a:srgbClr val="E1E1E6"/>
              </a:solidFill>
              <a:effectLst/>
              <a:highlight>
                <a:srgbClr val="191622"/>
              </a:highlight>
              <a:latin typeface="Menlo" panose="020B0609030804020204" pitchFamily="49" charset="0"/>
            </a:endParaRPr>
          </a:p>
          <a:p>
            <a:r>
              <a:rPr lang="en-GB" b="0" dirty="0">
                <a:solidFill>
                  <a:srgbClr val="E1E1E6"/>
                </a:solidFill>
                <a:effectLst/>
                <a:highlight>
                  <a:srgbClr val="191622"/>
                </a:highlight>
                <a:latin typeface="Menlo" panose="020B0609030804020204" pitchFamily="49" charset="0"/>
              </a:rPr>
              <a:t>This suggests that even after transformation, the data deviates significantly from a normal distribution, likely due to the large sample size, where small deviations from normality can still yield very low p-values.</a:t>
            </a:r>
          </a:p>
          <a:p>
            <a:endParaRPr lang="en-GB" b="0" dirty="0">
              <a:solidFill>
                <a:srgbClr val="E1E1E6"/>
              </a:solidFill>
              <a:effectLst/>
              <a:highlight>
                <a:srgbClr val="191622"/>
              </a:highlight>
              <a:latin typeface="Menlo" panose="020B0609030804020204" pitchFamily="49" charset="0"/>
            </a:endParaRPr>
          </a:p>
          <a:p>
            <a:r>
              <a:rPr lang="en-GB" b="0" dirty="0">
                <a:solidFill>
                  <a:srgbClr val="E1E1E6"/>
                </a:solidFill>
                <a:effectLst/>
                <a:highlight>
                  <a:srgbClr val="191622"/>
                </a:highlight>
                <a:latin typeface="Menlo" panose="020B0609030804020204" pitchFamily="49" charset="0"/>
              </a:rPr>
              <a:t>These results suggest that while the Box-Cox transformations have helped in reducing skewness and kurtosis, the data still might not be normally distributed, which is important to consider when deciding upon further analytical techniques.</a:t>
            </a:r>
          </a:p>
          <a:p>
            <a:endParaRPr lang="en-US" dirty="0"/>
          </a:p>
          <a:p>
            <a:r>
              <a:rPr lang="en-US" dirty="0"/>
              <a:t>Absolute magnitude was near normal</a:t>
            </a:r>
          </a:p>
          <a:p>
            <a:endParaRPr lang="en-US" dirty="0"/>
          </a:p>
          <a:p>
            <a:r>
              <a:rPr lang="en-GB" b="1" dirty="0">
                <a:solidFill>
                  <a:srgbClr val="0E0E0E"/>
                </a:solidFill>
                <a:effectLst/>
                <a:latin typeface=".SF NS"/>
              </a:rPr>
              <a:t>Absolute Magnitude:</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Skewness (</a:t>
            </a:r>
            <a:r>
              <a:rPr lang="el-GR" b="1" dirty="0">
                <a:solidFill>
                  <a:srgbClr val="0E0E0E"/>
                </a:solidFill>
                <a:effectLst/>
                <a:latin typeface=".SF NS"/>
              </a:rPr>
              <a:t>γ₁ = 0.012):</a:t>
            </a:r>
            <a:r>
              <a:rPr lang="el-GR" dirty="0">
                <a:solidFill>
                  <a:srgbClr val="0E0E0E"/>
                </a:solidFill>
                <a:effectLst/>
                <a:latin typeface=".SF NS"/>
              </a:rPr>
              <a:t> </a:t>
            </a:r>
            <a:r>
              <a:rPr lang="en-GB" dirty="0">
                <a:solidFill>
                  <a:srgbClr val="0E0E0E"/>
                </a:solidFill>
                <a:effectLst/>
                <a:latin typeface=".SF NS"/>
              </a:rPr>
              <a:t>Indicates very slight skewness, suggesting a near-normal distribution with a minimal tendency towards higher values.</a:t>
            </a:r>
          </a:p>
          <a:p>
            <a:r>
              <a:rPr lang="en-GB" dirty="0">
                <a:solidFill>
                  <a:srgbClr val="0E0E0E"/>
                </a:solidFill>
                <a:effectLst/>
                <a:latin typeface=".SF NS"/>
              </a:rPr>
              <a:t>• </a:t>
            </a:r>
            <a:r>
              <a:rPr lang="en-GB" b="1" dirty="0">
                <a:solidFill>
                  <a:srgbClr val="0E0E0E"/>
                </a:solidFill>
                <a:effectLst/>
                <a:latin typeface=".SF NS"/>
              </a:rPr>
              <a:t>Kurtosis (</a:t>
            </a:r>
            <a:r>
              <a:rPr lang="el-GR" b="1" dirty="0">
                <a:solidFill>
                  <a:srgbClr val="0E0E0E"/>
                </a:solidFill>
                <a:effectLst/>
                <a:latin typeface=".SF NS"/>
              </a:rPr>
              <a:t>γ₂ = 0.357):</a:t>
            </a:r>
            <a:r>
              <a:rPr lang="el-GR" dirty="0">
                <a:solidFill>
                  <a:srgbClr val="0E0E0E"/>
                </a:solidFill>
                <a:effectLst/>
                <a:latin typeface=".SF NS"/>
              </a:rPr>
              <a:t> </a:t>
            </a:r>
            <a:r>
              <a:rPr lang="en-GB" dirty="0">
                <a:solidFill>
                  <a:srgbClr val="0E0E0E"/>
                </a:solidFill>
                <a:effectLst/>
                <a:latin typeface=".SF NS"/>
              </a:rPr>
              <a:t>Indicates a platykurtic distribution, meaning fewer outliers and a less peaked shape compared to a normal distribution.</a:t>
            </a:r>
          </a:p>
          <a:p>
            <a:r>
              <a:rPr lang="en-GB" dirty="0">
                <a:solidFill>
                  <a:srgbClr val="0E0E0E"/>
                </a:solidFill>
                <a:effectLst/>
                <a:latin typeface=".SF NS"/>
              </a:rPr>
              <a:t>• </a:t>
            </a:r>
            <a:r>
              <a:rPr lang="en-GB" b="1" dirty="0">
                <a:solidFill>
                  <a:srgbClr val="0E0E0E"/>
                </a:solidFill>
                <a:effectLst/>
                <a:latin typeface=".SF NS"/>
              </a:rPr>
              <a:t>Shapiro-Wilk Test (W = 0.994, p = 6.24e-83):</a:t>
            </a:r>
            <a:r>
              <a:rPr lang="en-GB" dirty="0">
                <a:solidFill>
                  <a:srgbClr val="0E0E0E"/>
                </a:solidFill>
                <a:effectLst/>
                <a:latin typeface=".SF NS"/>
              </a:rPr>
              <a:t> Indicates that the transformed Absolute Magnitude data is very close to a normal distribution. The p-value suggests strong evidence against the null hypothesis of normality, so we conclude that the data significantly deviates from a normal distribution, despite being close to it.</a:t>
            </a:r>
          </a:p>
          <a:p>
            <a:r>
              <a:rPr lang="en-GB" dirty="0">
                <a:solidFill>
                  <a:srgbClr val="0E0E0E"/>
                </a:solidFill>
                <a:effectLst/>
                <a:latin typeface=".SF NS"/>
              </a:rPr>
              <a:t>• </a:t>
            </a:r>
            <a:r>
              <a:rPr lang="en-GB" b="1" dirty="0">
                <a:solidFill>
                  <a:srgbClr val="0E0E0E"/>
                </a:solidFill>
                <a:effectLst/>
                <a:latin typeface=".SF NS"/>
              </a:rPr>
              <a:t>Conclusion:</a:t>
            </a:r>
            <a:r>
              <a:rPr lang="en-GB" dirty="0">
                <a:solidFill>
                  <a:srgbClr val="0E0E0E"/>
                </a:solidFill>
                <a:effectLst/>
                <a:latin typeface=".SF NS"/>
              </a:rPr>
              <a:t> The transformed Absolute Magnitude data shows a nearly normal distribution with minimal skewness and kurtosis, supported by the Shapiro-Wilk test indicating a departure from normality but still very close to it.</a:t>
            </a:r>
          </a:p>
          <a:p>
            <a:br>
              <a:rPr lang="en-GB" dirty="0">
                <a:solidFill>
                  <a:srgbClr val="0E0E0E"/>
                </a:solidFill>
                <a:effectLst/>
                <a:latin typeface=".SF NS"/>
              </a:rPr>
            </a:br>
            <a:endParaRPr lang="en-GB" dirty="0">
              <a:solidFill>
                <a:srgbClr val="0E0E0E"/>
              </a:solidFill>
              <a:effectLst/>
              <a:latin typeface=".SF NS"/>
            </a:endParaRP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531720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Used original variables because transformed variables didn’t achieve normality anyway. </a:t>
            </a:r>
          </a:p>
          <a:p>
            <a:r>
              <a:rPr lang="en-US" dirty="0"/>
              <a:t>The original variables also supported better interpretability and easier comparison to similar other studies. </a:t>
            </a:r>
          </a:p>
          <a:p>
            <a:endParaRPr lang="en-US" dirty="0"/>
          </a:p>
          <a:p>
            <a:r>
              <a:rPr lang="en-US" dirty="0"/>
              <a:t>Online sources also indicated </a:t>
            </a:r>
          </a:p>
          <a:p>
            <a:pPr marL="171450" indent="-171450">
              <a:buFont typeface="Arial" panose="020B0604020202020204" pitchFamily="34" charset="0"/>
              <a:buChar char="•"/>
            </a:pPr>
            <a:r>
              <a:rPr lang="en-GB" dirty="0">
                <a:solidFill>
                  <a:srgbClr val="0E0E0E"/>
                </a:solidFill>
                <a:effectLst/>
                <a:latin typeface="Times New Roman" panose="02020603050405020304" pitchFamily="18" charset="0"/>
              </a:rPr>
              <a:t>During the initial exploratory data analysis (EDA), it might be useful to look at the correlations with the original variables to understand their raw relationships.</a:t>
            </a:r>
          </a:p>
          <a:p>
            <a:pPr marL="171450" indent="-171450">
              <a:buFont typeface="Arial" panose="020B0604020202020204" pitchFamily="34" charset="0"/>
              <a:buChar char="•"/>
            </a:pPr>
            <a:r>
              <a:rPr lang="en-GB" dirty="0">
                <a:solidFill>
                  <a:srgbClr val="0E0E0E"/>
                </a:solidFill>
                <a:effectLst/>
                <a:latin typeface=".SF NS"/>
              </a:rPr>
              <a:t>If transformations introduce complexities that do not significantly improve the analysis, it might be more practical to stick with the original variables.</a:t>
            </a:r>
          </a:p>
          <a:p>
            <a:pPr marL="171450" indent="-171450">
              <a:buFont typeface="Arial" panose="020B0604020202020204" pitchFamily="34" charset="0"/>
              <a:buChar char="•"/>
            </a:pPr>
            <a:endParaRPr lang="en-GB" dirty="0">
              <a:solidFill>
                <a:srgbClr val="0E0E0E"/>
              </a:solidFill>
              <a:effectLst/>
              <a:latin typeface=".SF 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solidFill>
                  <a:srgbClr val="E1E1E6"/>
                </a:solidFill>
                <a:effectLst/>
                <a:highlight>
                  <a:srgbClr val="191622"/>
                </a:highlight>
                <a:latin typeface="Menlo" panose="020B0609030804020204" pitchFamily="49" charset="0"/>
              </a:rPr>
              <a:t>From this heat map it is immediately obvious that the variables (Temperature, Luminosity, Radius, Mass, and Absolute Magnitude) show strong interdependencies, reflecting the complex physical relationships among stars of different types and sizes in the dataset.</a:t>
            </a:r>
          </a:p>
          <a:p>
            <a:pPr marL="171450" indent="-171450">
              <a:buFont typeface="Arial" panose="020B0604020202020204" pitchFamily="34" charset="0"/>
              <a:buChar char="•"/>
            </a:pPr>
            <a:r>
              <a:rPr lang="en-GB" b="0" dirty="0">
                <a:solidFill>
                  <a:srgbClr val="E1E1E6"/>
                </a:solidFill>
                <a:effectLst/>
                <a:highlight>
                  <a:srgbClr val="191622"/>
                </a:highlight>
                <a:latin typeface="Menlo" panose="020B0609030804020204" pitchFamily="49" charset="0"/>
              </a:rPr>
              <a:t>Temperature and Luminosity: There is a very weak positive correlation ( r = 0.07 ), indicating that as temperature increases, there is a slight tendency for luminosity to also increase.</a:t>
            </a:r>
          </a:p>
          <a:p>
            <a:pPr marL="171450" indent="-171450">
              <a:buFont typeface="Arial" panose="020B0604020202020204" pitchFamily="34" charset="0"/>
              <a:buChar char="•"/>
            </a:pPr>
            <a:r>
              <a:rPr lang="en-GB" b="0" dirty="0">
                <a:solidFill>
                  <a:srgbClr val="E1E1E6"/>
                </a:solidFill>
                <a:effectLst/>
                <a:highlight>
                  <a:srgbClr val="191622"/>
                </a:highlight>
                <a:latin typeface="Menlo" panose="020B0609030804020204" pitchFamily="49" charset="0"/>
              </a:rPr>
              <a:t>Distance (pc) and Temperature/Luminosity: Distance shows moderate positive correlations with both Temperature ( r = 0.70 ) and Luminosity ( r = 0.26 ). This suggests that stars farther away tend to have lower temperatures and luminosities compared to closer stars.</a:t>
            </a:r>
          </a:p>
          <a:p>
            <a:pPr marL="171450" indent="-171450">
              <a:buFont typeface="Arial" panose="020B0604020202020204" pitchFamily="34" charset="0"/>
              <a:buChar char="•"/>
            </a:pPr>
            <a:r>
              <a:rPr lang="en-GB" b="0" dirty="0">
                <a:solidFill>
                  <a:srgbClr val="E1E1E6"/>
                </a:solidFill>
                <a:effectLst/>
                <a:highlight>
                  <a:srgbClr val="191622"/>
                </a:highlight>
                <a:latin typeface="Menlo" panose="020B0609030804020204" pitchFamily="49" charset="0"/>
              </a:rPr>
              <a:t>Radius and Temperature/Mass: Radius shows strong positive correlations with both Temperature ( r = 0.99 ) and Mass ( r = 1.00 ), indicating that larger stars tend to have higher temperatures and greater mass.</a:t>
            </a:r>
          </a:p>
          <a:p>
            <a:pPr marL="171450" indent="-171450">
              <a:buFont typeface="Arial" panose="020B0604020202020204" pitchFamily="34" charset="0"/>
              <a:buChar char="•"/>
            </a:pPr>
            <a:r>
              <a:rPr lang="en-GB" b="0" dirty="0">
                <a:solidFill>
                  <a:srgbClr val="E1E1E6"/>
                </a:solidFill>
                <a:effectLst/>
                <a:highlight>
                  <a:srgbClr val="191622"/>
                </a:highlight>
                <a:latin typeface="Menlo" panose="020B0609030804020204" pitchFamily="49" charset="0"/>
              </a:rPr>
              <a:t>Mass and Temperature/Luminosity: Mass also shows strong positive correlations with Temperature ( r = 0.98 ) and Luminosity ( r = 0.14 ), suggesting that more massive stars tend to have higher temperatures and luminosities.</a:t>
            </a:r>
          </a:p>
          <a:p>
            <a:pPr marL="171450" indent="-171450">
              <a:buFont typeface="Arial" panose="020B0604020202020204" pitchFamily="34" charset="0"/>
              <a:buChar char="•"/>
            </a:pPr>
            <a:r>
              <a:rPr lang="en-GB" b="0" dirty="0">
                <a:solidFill>
                  <a:srgbClr val="E1E1E6"/>
                </a:solidFill>
                <a:effectLst/>
                <a:highlight>
                  <a:srgbClr val="191622"/>
                </a:highlight>
                <a:latin typeface="Menlo" panose="020B0609030804020204" pitchFamily="49" charset="0"/>
              </a:rPr>
              <a:t>Absolute Magnitude and other variables: Absolute Magnitude shows very strong negative correlations with Temperature ( r = -0.99 ), Radius ( r = -0.96 ), Mass ( r = -0.94 ), and a moderate negative correlation with Distance ( r = -0.65 ). This indicates that stars with higher absolute magnitudes (less luminous stars) tend to have lower temperatures, smaller radii, lower masses, and they are likely to be farther away.</a:t>
            </a:r>
          </a:p>
          <a:p>
            <a:pPr marL="171450" indent="-171450">
              <a:buFont typeface="Arial" panose="020B0604020202020204" pitchFamily="34" charset="0"/>
              <a:buChar char="•"/>
            </a:pPr>
            <a:endParaRPr lang="en-GB" dirty="0">
              <a:solidFill>
                <a:srgbClr val="0E0E0E"/>
              </a:solidFill>
              <a:effectLst/>
              <a:latin typeface=".SF N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019012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Separated this aim into three distinct research questions or foci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stem Font"/>
              <a:buChar char="•"/>
            </a:pPr>
            <a:r>
              <a:rPr lang="en-GB" sz="1800" kern="0" dirty="0">
                <a:solidFill>
                  <a:srgbClr val="0E0E0E"/>
                </a:solidFill>
                <a:effectLst/>
                <a:latin typeface="Aptos" panose="020B0004020202020204" pitchFamily="34" charset="0"/>
                <a:ea typeface="Aptos" panose="020B0004020202020204" pitchFamily="34" charset="0"/>
                <a:cs typeface="System Font"/>
              </a:rPr>
              <a:t>How do stellar luminosity and temperature correlate across different types of stars within the Milky Way, and what does this correlation imply for stellar evolution?</a:t>
            </a:r>
            <a:endParaRPr lang="en-GB" sz="18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pPr>
            <a:r>
              <a:rPr lang="en-GB" sz="1800" kern="0" dirty="0">
                <a:solidFill>
                  <a:srgbClr val="0E0E0E"/>
                </a:solidFill>
                <a:effectLst/>
                <a:latin typeface="Aptos" panose="020B0004020202020204" pitchFamily="34" charset="0"/>
                <a:ea typeface="Aptos" panose="020B0004020202020204" pitchFamily="34" charset="0"/>
                <a:cs typeface="System Font"/>
              </a:rPr>
              <a:t>What role do stellar properties (e.g., luminosity) play in shaping the structure and dynamics of the Milky Way galaxy, and how does this contribute to our understanding of galactic evolution?</a:t>
            </a:r>
            <a:endParaRPr lang="en-GB" sz="18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pPr>
            <a:r>
              <a:rPr lang="en-GB" sz="1800" kern="0" dirty="0">
                <a:solidFill>
                  <a:srgbClr val="0E0E0E"/>
                </a:solidFill>
                <a:effectLst/>
                <a:latin typeface="Aptos" panose="020B0004020202020204" pitchFamily="34" charset="0"/>
                <a:ea typeface="Aptos" panose="020B0004020202020204" pitchFamily="34" charset="0"/>
                <a:cs typeface="System Font"/>
              </a:rPr>
              <a:t>How do the intrinsic characteristics (luminosity, temperature) of stars vary across different regions of the Milky Way galaxy, and are there observable patterns or gradients indicating localized variations in star formation or environmental influences?</a:t>
            </a:r>
            <a:endParaRPr lang="en-GB" sz="1800" kern="100" dirty="0">
              <a:effectLst/>
              <a:latin typeface="Aptos" panose="020B0004020202020204" pitchFamily="34" charset="0"/>
              <a:ea typeface="Aptos" panose="020B0004020202020204" pitchFamily="34" charset="0"/>
              <a:cs typeface="System Font"/>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631962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928143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4282609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stem Font"/>
              <a:buChar char="•"/>
              <a:tabLst>
                <a:tab pos="63500" algn="r"/>
                <a:tab pos="165100" algn="l"/>
              </a:tabLst>
            </a:pPr>
            <a:r>
              <a:rPr lang="en-GB" sz="1800" b="1" kern="0" dirty="0">
                <a:solidFill>
                  <a:srgbClr val="0E0E0E"/>
                </a:solidFill>
                <a:effectLst/>
                <a:latin typeface="Aptos" panose="020B0004020202020204" pitchFamily="34" charset="0"/>
                <a:ea typeface="Aptos" panose="020B0004020202020204" pitchFamily="34" charset="0"/>
                <a:cs typeface="System Font"/>
              </a:rPr>
              <a:t>Source:</a:t>
            </a:r>
            <a:r>
              <a:rPr lang="en-GB" sz="1800" kern="0" dirty="0">
                <a:solidFill>
                  <a:srgbClr val="0E0E0E"/>
                </a:solidFill>
                <a:effectLst/>
                <a:latin typeface="Aptos" panose="020B0004020202020204" pitchFamily="34" charset="0"/>
                <a:ea typeface="Aptos" panose="020B0004020202020204" pitchFamily="34" charset="0"/>
                <a:cs typeface="System Font"/>
              </a:rPr>
              <a:t> Utilizing data from the AT-HYG Database (Augmented Tycho - HYG).</a:t>
            </a:r>
            <a:endParaRPr lang="en-GB" sz="18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tabLst>
                <a:tab pos="63500" algn="r"/>
                <a:tab pos="165100" algn="l"/>
              </a:tabLst>
            </a:pPr>
            <a:r>
              <a:rPr lang="en-GB" sz="1800" b="1" kern="0" dirty="0">
                <a:solidFill>
                  <a:srgbClr val="0E0E0E"/>
                </a:solidFill>
                <a:effectLst/>
                <a:latin typeface="Aptos" panose="020B0004020202020204" pitchFamily="34" charset="0"/>
                <a:ea typeface="Aptos" panose="020B0004020202020204" pitchFamily="34" charset="0"/>
                <a:cs typeface="System Font"/>
              </a:rPr>
              <a:t>Origin:</a:t>
            </a:r>
            <a:r>
              <a:rPr lang="en-GB" sz="1800" kern="0" dirty="0">
                <a:solidFill>
                  <a:srgbClr val="0E0E0E"/>
                </a:solidFill>
                <a:effectLst/>
                <a:latin typeface="Aptos" panose="020B0004020202020204" pitchFamily="34" charset="0"/>
                <a:ea typeface="Aptos" panose="020B0004020202020204" pitchFamily="34" charset="0"/>
                <a:cs typeface="System Font"/>
              </a:rPr>
              <a:t> The HYG database integrates the Hipparcos and Tycho Catalogues, developed by ESA’s Hipparcos mission (1989-1997).</a:t>
            </a:r>
            <a:endParaRPr lang="en-GB" sz="18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tabLst>
                <a:tab pos="63500" algn="r"/>
                <a:tab pos="165100" algn="l"/>
              </a:tabLst>
            </a:pPr>
            <a:r>
              <a:rPr lang="en-GB" sz="1800" b="1" kern="0" dirty="0">
                <a:solidFill>
                  <a:srgbClr val="0E0E0E"/>
                </a:solidFill>
                <a:effectLst/>
                <a:latin typeface="Aptos" panose="020B0004020202020204" pitchFamily="34" charset="0"/>
                <a:ea typeface="Aptos" panose="020B0004020202020204" pitchFamily="34" charset="0"/>
                <a:cs typeface="System Font"/>
              </a:rPr>
              <a:t>Content:</a:t>
            </a:r>
            <a:r>
              <a:rPr lang="en-GB" sz="1800" kern="0" dirty="0">
                <a:solidFill>
                  <a:srgbClr val="0E0E0E"/>
                </a:solidFill>
                <a:effectLst/>
                <a:latin typeface="Aptos" panose="020B0004020202020204" pitchFamily="34" charset="0"/>
                <a:ea typeface="Aptos" panose="020B0004020202020204" pitchFamily="34" charset="0"/>
                <a:cs typeface="System Font"/>
              </a:rPr>
              <a:t> Includes data from the Yale Bright Star Catalogue (5th Edition), enhancing star brightness and spectral type information.</a:t>
            </a:r>
            <a:endParaRPr lang="en-GB" sz="18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tabLst>
                <a:tab pos="63500" algn="r"/>
                <a:tab pos="165100" algn="l"/>
              </a:tabLst>
            </a:pPr>
            <a:r>
              <a:rPr lang="en-GB" sz="1800" b="1" kern="0" dirty="0">
                <a:solidFill>
                  <a:srgbClr val="0E0E0E"/>
                </a:solidFill>
                <a:effectLst/>
                <a:latin typeface="Aptos" panose="020B0004020202020204" pitchFamily="34" charset="0"/>
                <a:ea typeface="Aptos" panose="020B0004020202020204" pitchFamily="34" charset="0"/>
                <a:cs typeface="System Font"/>
              </a:rPr>
              <a:t>Modern Update:</a:t>
            </a:r>
            <a:r>
              <a:rPr lang="en-GB" sz="1800" kern="0" dirty="0">
                <a:solidFill>
                  <a:srgbClr val="0E0E0E"/>
                </a:solidFill>
                <a:effectLst/>
                <a:latin typeface="Aptos" panose="020B0004020202020204" pitchFamily="34" charset="0"/>
                <a:ea typeface="Aptos" panose="020B0004020202020204" pitchFamily="34" charset="0"/>
                <a:cs typeface="System Font"/>
              </a:rPr>
              <a:t> Incorporates Gaia DR3 (2020-2022) data, providing precise measurements for over 1.8 billion stars.</a:t>
            </a:r>
            <a:endParaRPr lang="en-GB" sz="18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tabLst>
                <a:tab pos="63500" algn="r"/>
                <a:tab pos="165100" algn="l"/>
              </a:tabLst>
            </a:pPr>
            <a:r>
              <a:rPr lang="en-GB" sz="1800" b="1" kern="0" dirty="0">
                <a:solidFill>
                  <a:srgbClr val="0E0E0E"/>
                </a:solidFill>
                <a:effectLst/>
                <a:latin typeface="Aptos" panose="020B0004020202020204" pitchFamily="34" charset="0"/>
                <a:ea typeface="Aptos" panose="020B0004020202020204" pitchFamily="34" charset="0"/>
                <a:cs typeface="System Font"/>
              </a:rPr>
              <a:t>Significance:</a:t>
            </a:r>
            <a:r>
              <a:rPr lang="en-GB" sz="1800" kern="0" dirty="0">
                <a:solidFill>
                  <a:srgbClr val="0E0E0E"/>
                </a:solidFill>
                <a:effectLst/>
                <a:latin typeface="Aptos" panose="020B0004020202020204" pitchFamily="34" charset="0"/>
                <a:ea typeface="Aptos" panose="020B0004020202020204" pitchFamily="34" charset="0"/>
                <a:cs typeface="System Font"/>
              </a:rPr>
              <a:t> Offers extensive and accurate data on over 2.5 million stars, crucial for contemporary astronomical research.</a:t>
            </a:r>
            <a:endParaRPr lang="en-GB" sz="18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pPr>
            <a:r>
              <a:rPr lang="en-GB" sz="1800" b="1" kern="0" dirty="0">
                <a:solidFill>
                  <a:srgbClr val="0E0E0E"/>
                </a:solidFill>
                <a:effectLst/>
                <a:latin typeface="Aptos" panose="020B0004020202020204" pitchFamily="34" charset="0"/>
                <a:ea typeface="Aptos" panose="020B0004020202020204" pitchFamily="34" charset="0"/>
                <a:cs typeface="System Font"/>
              </a:rPr>
              <a:t>Applications:</a:t>
            </a:r>
            <a:r>
              <a:rPr lang="en-GB" sz="1800" kern="0" dirty="0">
                <a:solidFill>
                  <a:srgbClr val="0E0E0E"/>
                </a:solidFill>
                <a:effectLst/>
                <a:latin typeface="Aptos" panose="020B0004020202020204" pitchFamily="34" charset="0"/>
                <a:ea typeface="Aptos" panose="020B0004020202020204" pitchFamily="34" charset="0"/>
                <a:cs typeface="System Font"/>
              </a:rPr>
              <a:t> Widely used for studies on stellar populations, evolution, dynamics, nearby stars, and exoplanet candidate identification within the Milky Way.</a:t>
            </a:r>
            <a:endParaRPr lang="en-GB" sz="1800" kern="100" dirty="0">
              <a:effectLst/>
              <a:latin typeface="Aptos" panose="020B0004020202020204" pitchFamily="34" charset="0"/>
              <a:ea typeface="Aptos" panose="020B0004020202020204" pitchFamily="34" charset="0"/>
              <a:cs typeface="System Font"/>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System Font"/>
              <a:buChar char="•"/>
            </a:pPr>
            <a:r>
              <a:rPr lang="en-US" sz="1100" kern="100" dirty="0">
                <a:effectLst/>
                <a:latin typeface="Aptos" panose="020B0004020202020204" pitchFamily="34" charset="0"/>
                <a:ea typeface="Aptos" panose="020B0004020202020204" pitchFamily="34" charset="0"/>
                <a:cs typeface="System Font"/>
              </a:rPr>
              <a:t>For each star the </a:t>
            </a:r>
            <a:r>
              <a:rPr lang="en-GB" sz="1100" kern="0" dirty="0">
                <a:solidFill>
                  <a:srgbClr val="0E0E0E"/>
                </a:solidFill>
                <a:effectLst/>
                <a:latin typeface="Aptos" panose="020B0004020202020204" pitchFamily="34" charset="0"/>
                <a:ea typeface="Aptos" panose="020B0004020202020204" pitchFamily="34" charset="0"/>
                <a:cs typeface="System Font"/>
              </a:rPr>
              <a:t>AT-HYG Database included </a:t>
            </a:r>
            <a:endParaRPr lang="en-GB" sz="1200" kern="100" dirty="0">
              <a:effectLst/>
              <a:latin typeface="Aptos" panose="020B0004020202020204" pitchFamily="34" charset="0"/>
              <a:ea typeface="Aptos" panose="020B0004020202020204" pitchFamily="34" charset="0"/>
              <a:cs typeface="System Font"/>
            </a:endParaRPr>
          </a:p>
          <a:p>
            <a:pPr marL="742950" lvl="1" indent="-285750">
              <a:buFont typeface="Courier New" panose="02070309020205020404" pitchFamily="49" charset="0"/>
              <a:buChar char="o"/>
            </a:pPr>
            <a:r>
              <a:rPr lang="en-GB" sz="1100" kern="0" dirty="0">
                <a:solidFill>
                  <a:srgbClr val="0E0E0E"/>
                </a:solidFill>
                <a:effectLst/>
                <a:latin typeface="Aptos" panose="020B0004020202020204" pitchFamily="34" charset="0"/>
                <a:ea typeface="Aptos" panose="020B0004020202020204" pitchFamily="34" charset="0"/>
                <a:cs typeface="System Font"/>
              </a:rPr>
              <a:t>Unique ID</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Courier New" panose="02070309020205020404" pitchFamily="49" charset="0"/>
              <a:buChar char="o"/>
            </a:pPr>
            <a:r>
              <a:rPr lang="en-GB" sz="1100" kern="0" dirty="0">
                <a:solidFill>
                  <a:srgbClr val="0E0E0E"/>
                </a:solidFill>
                <a:effectLst/>
                <a:latin typeface="Aptos" panose="020B0004020202020204" pitchFamily="34" charset="0"/>
                <a:ea typeface="Aptos" panose="020B0004020202020204" pitchFamily="34" charset="0"/>
                <a:cs typeface="System Font"/>
              </a:rPr>
              <a:t>Associated constellation</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Courier New" panose="02070309020205020404" pitchFamily="49" charset="0"/>
              <a:buChar char="o"/>
            </a:pPr>
            <a:r>
              <a:rPr lang="en-GB" sz="1100" kern="0" dirty="0">
                <a:solidFill>
                  <a:srgbClr val="0E0E0E"/>
                </a:solidFill>
                <a:effectLst/>
                <a:latin typeface="Aptos" panose="020B0004020202020204" pitchFamily="34" charset="0"/>
                <a:ea typeface="Aptos" panose="020B0004020202020204" pitchFamily="34" charset="0"/>
                <a:cs typeface="System Font"/>
              </a:rPr>
              <a:t>Right Ascension and Declination - Right Ascension (RA) is a coordinate used in astronomy to specify the east-west position of a celestial object in the sky. Together with Declination (Dec), which specifies the north-south position, Right Ascension forms the equatorial coordinate system, analogous to longitude and latitude on Earth’s surface.</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Courier New" panose="02070309020205020404" pitchFamily="49" charset="0"/>
              <a:buChar char="o"/>
            </a:pPr>
            <a:r>
              <a:rPr lang="en-GB" sz="1100" kern="0" dirty="0">
                <a:solidFill>
                  <a:srgbClr val="0E0E0E"/>
                </a:solidFill>
                <a:effectLst/>
                <a:latin typeface="Aptos" panose="020B0004020202020204" pitchFamily="34" charset="0"/>
                <a:ea typeface="Aptos" panose="020B0004020202020204" pitchFamily="34" charset="0"/>
                <a:cs typeface="System Font"/>
              </a:rPr>
              <a:t>RA and Dec are used to develop Cartesian coordinates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Apparent Magnitude </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buFont typeface="Wingdings" pitchFamily="2" charset="2"/>
              <a:buChar char=""/>
            </a:pPr>
            <a:r>
              <a:rPr lang="en-GB" sz="1100" kern="0" dirty="0">
                <a:solidFill>
                  <a:srgbClr val="0E0E0E"/>
                </a:solidFill>
                <a:effectLst/>
                <a:latin typeface="Aptos" panose="020B0004020202020204" pitchFamily="34" charset="0"/>
                <a:ea typeface="Aptos" panose="020B0004020202020204" pitchFamily="34" charset="0"/>
                <a:cs typeface="System Font"/>
              </a:rPr>
              <a:t>Apparent magnitude is a logarithmic scale used to describe the brightness of celestial objects observed from Earth. The scale is reversed: brighter objects have lower (more negative) magnitudes, while dimmer objects have higher (less negative or positive) magnitudes.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buFont typeface="Wingdings" pitchFamily="2" charset="2"/>
              <a:buChar char=""/>
            </a:pPr>
            <a:r>
              <a:rPr lang="en-GB" sz="1100" kern="0" dirty="0">
                <a:solidFill>
                  <a:srgbClr val="0E0E0E"/>
                </a:solidFill>
                <a:effectLst/>
                <a:latin typeface="Aptos" panose="020B0004020202020204" pitchFamily="34" charset="0"/>
                <a:ea typeface="Aptos" panose="020B0004020202020204" pitchFamily="34" charset="0"/>
                <a:cs typeface="System Font"/>
              </a:rPr>
              <a:t>The apparent magnitude of the Sun, as seen from Earth, is approximately -26.74.</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100" kern="100" dirty="0">
                <a:effectLst/>
                <a:latin typeface="Aptos" panose="020B0004020202020204" pitchFamily="34" charset="0"/>
                <a:ea typeface="Aptos" panose="020B0004020202020204" pitchFamily="34" charset="0"/>
                <a:cs typeface="Times New Roman" panose="02020603050405020304" pitchFamily="18" charset="0"/>
              </a:rPr>
              <a:t>From this variable (apparent magnitude) the other key variables were derived using well known astronomical formula</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stem Font"/>
              <a:buChar char="•"/>
            </a:pPr>
            <a:r>
              <a:rPr lang="en-US" sz="1100" kern="100" dirty="0">
                <a:effectLst/>
                <a:latin typeface="Aptos" panose="020B0004020202020204" pitchFamily="34" charset="0"/>
                <a:ea typeface="Aptos" panose="020B0004020202020204" pitchFamily="34" charset="0"/>
                <a:cs typeface="System Font"/>
              </a:rPr>
              <a:t>Absolute Magnitude – </a:t>
            </a:r>
            <a:r>
              <a:rPr lang="en-GB" sz="1100" kern="0" dirty="0">
                <a:solidFill>
                  <a:srgbClr val="0E0E0E"/>
                </a:solidFill>
                <a:effectLst/>
                <a:latin typeface="Aptos" panose="020B0004020202020204" pitchFamily="34" charset="0"/>
                <a:ea typeface="Aptos" panose="020B0004020202020204" pitchFamily="34" charset="0"/>
                <a:cs typeface="System Font"/>
              </a:rPr>
              <a:t>which is the apparent magnitude an object would have if it were placed at a standard distance of 10 parsecs (about 32.6 light-years) from Earth.</a:t>
            </a:r>
            <a:endParaRPr lang="en-GB" sz="1200" kern="100" dirty="0">
              <a:effectLst/>
              <a:latin typeface="Aptos" panose="020B0004020202020204" pitchFamily="34" charset="0"/>
              <a:ea typeface="Aptos" panose="020B0004020202020204" pitchFamily="34" charset="0"/>
              <a:cs typeface="System Font"/>
            </a:endParaRPr>
          </a:p>
          <a:p>
            <a:pPr marL="742950" lvl="1" indent="-285750">
              <a:buFont typeface="Courier New" panose="02070309020205020404" pitchFamily="49" charset="0"/>
              <a:buChar char="o"/>
            </a:pPr>
            <a:r>
              <a:rPr lang="en-GB" sz="1100" kern="0" dirty="0">
                <a:solidFill>
                  <a:srgbClr val="0E0E0E"/>
                </a:solidFill>
                <a:effectLst/>
                <a:latin typeface="Aptos" panose="020B0004020202020204" pitchFamily="34" charset="0"/>
                <a:ea typeface="Aptos" panose="020B0004020202020204" pitchFamily="34" charset="0"/>
                <a:cs typeface="System Font"/>
              </a:rPr>
              <a:t>absolute magnitude provides a standardized measure of the true brightness of celestial objects, essential for studying their physical properties and evolutionary stages. On the same scale as apparent magnitude</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System Font"/>
              <a:buChar char="•"/>
            </a:pPr>
            <a:r>
              <a:rPr lang="en-GB" sz="1100" kern="0" dirty="0">
                <a:solidFill>
                  <a:srgbClr val="0E0E0E"/>
                </a:solidFill>
                <a:effectLst/>
                <a:latin typeface="Aptos" panose="020B0004020202020204" pitchFamily="34" charset="0"/>
                <a:ea typeface="Aptos" panose="020B0004020202020204" pitchFamily="34" charset="0"/>
                <a:cs typeface="System Font"/>
              </a:rPr>
              <a:t>From this I calculated luminosity which refers to the total amount of energy emitted by a celestial object per unit time.</a:t>
            </a:r>
            <a:endParaRPr lang="en-GB" sz="12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pPr>
            <a:r>
              <a:rPr lang="en-GB" sz="1100" kern="0" dirty="0">
                <a:solidFill>
                  <a:srgbClr val="0E0E0E"/>
                </a:solidFill>
                <a:effectLst/>
                <a:latin typeface="Aptos" panose="020B0004020202020204" pitchFamily="34" charset="0"/>
                <a:ea typeface="Aptos" panose="020B0004020202020204" pitchFamily="34" charset="0"/>
                <a:cs typeface="System Font"/>
              </a:rPr>
              <a:t>This enabled estimates of radius and mass </a:t>
            </a:r>
            <a:endParaRPr lang="en-GB" sz="12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pPr>
            <a:r>
              <a:rPr lang="en-GB" sz="1100" kern="0" dirty="0">
                <a:solidFill>
                  <a:srgbClr val="0E0E0E"/>
                </a:solidFill>
                <a:effectLst/>
                <a:latin typeface="Aptos" panose="020B0004020202020204" pitchFamily="34" charset="0"/>
                <a:ea typeface="Aptos" panose="020B0004020202020204" pitchFamily="34" charset="0"/>
                <a:cs typeface="System Font"/>
              </a:rPr>
              <a:t>Using all of these variables we could determine the stars temperature</a:t>
            </a:r>
            <a:endParaRPr lang="en-GB" sz="1200" kern="100" dirty="0">
              <a:effectLst/>
              <a:latin typeface="Aptos" panose="020B0004020202020204" pitchFamily="34" charset="0"/>
              <a:ea typeface="Aptos" panose="020B0004020202020204" pitchFamily="34" charset="0"/>
              <a:cs typeface="System Font"/>
            </a:endParaRPr>
          </a:p>
          <a:p>
            <a:pPr marL="342900" lvl="0" indent="-342900">
              <a:buFont typeface="System Font"/>
              <a:buChar char="•"/>
            </a:pPr>
            <a:r>
              <a:rPr lang="en-US" sz="1100" kern="100" dirty="0">
                <a:effectLst/>
                <a:latin typeface="Aptos" panose="020B0004020202020204" pitchFamily="34" charset="0"/>
                <a:ea typeface="Aptos" panose="020B0004020202020204" pitchFamily="34" charset="0"/>
                <a:cs typeface="System Font"/>
              </a:rPr>
              <a:t>Finally, once we had all of this information for the data set, I could classify the stars into Spectral Types </a:t>
            </a:r>
            <a:endParaRPr lang="en-GB" sz="1200" kern="100" dirty="0">
              <a:effectLst/>
              <a:latin typeface="Aptos" panose="020B0004020202020204" pitchFamily="34" charset="0"/>
              <a:ea typeface="Aptos" panose="020B0004020202020204" pitchFamily="34" charset="0"/>
              <a:cs typeface="System Font"/>
            </a:endParaRPr>
          </a:p>
          <a:p>
            <a:pPr marL="742950" lvl="1" indent="-285750">
              <a:buFont typeface="Courier New" panose="02070309020205020404" pitchFamily="49" charset="0"/>
              <a:buChar char="o"/>
            </a:pPr>
            <a:r>
              <a:rPr lang="en-GB" sz="1100" kern="0" dirty="0">
                <a:solidFill>
                  <a:srgbClr val="0E0E0E"/>
                </a:solidFill>
                <a:effectLst/>
                <a:latin typeface="Aptos" panose="020B0004020202020204" pitchFamily="34" charset="0"/>
                <a:ea typeface="Aptos" panose="020B0004020202020204" pitchFamily="34" charset="0"/>
                <a:cs typeface="System Font"/>
              </a:rPr>
              <a:t>refers to a classification system that categorizes stars based on the characteristics of their spectra, which is the distribution of light intensity at different wavelengths.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Courier New" panose="02070309020205020404" pitchFamily="49" charset="0"/>
              <a:buChar char="o"/>
              <a:tabLst>
                <a:tab pos="63500" algn="r"/>
                <a:tab pos="165100" algn="l"/>
              </a:tabLst>
            </a:pPr>
            <a:r>
              <a:rPr lang="en-GB" sz="1100" kern="0" dirty="0">
                <a:solidFill>
                  <a:srgbClr val="0E0E0E"/>
                </a:solidFill>
                <a:effectLst/>
                <a:latin typeface="Aptos" panose="020B0004020202020204" pitchFamily="34" charset="0"/>
                <a:ea typeface="Aptos" panose="020B0004020202020204" pitchFamily="34" charset="0"/>
                <a:cs typeface="System Font"/>
              </a:rPr>
              <a:t>Spectral type provides essential information about a star’s physical properties, such as its temperature, luminosity class, and composition. It is crucial for understanding stellar evolution, composition of stellar atmospheres, and population statistics within galaxies.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Font typeface="Courier New" panose="02070309020205020404" pitchFamily="49" charset="0"/>
              <a:buChar char="o"/>
            </a:pPr>
            <a:r>
              <a:rPr lang="en-GB" sz="1100" b="1" kern="0" dirty="0">
                <a:solidFill>
                  <a:srgbClr val="0E0E0E"/>
                </a:solidFill>
                <a:effectLst/>
                <a:latin typeface="Aptos" panose="020B0004020202020204" pitchFamily="34" charset="0"/>
                <a:ea typeface="Aptos" panose="020B0004020202020204" pitchFamily="34" charset="0"/>
                <a:cs typeface="System Font"/>
              </a:rPr>
              <a:t>Evolutionary Significance:</a:t>
            </a:r>
            <a:r>
              <a:rPr lang="en-GB" sz="1100" kern="0" dirty="0">
                <a:solidFill>
                  <a:srgbClr val="0E0E0E"/>
                </a:solidFill>
                <a:effectLst/>
                <a:latin typeface="Aptos" panose="020B0004020202020204" pitchFamily="34" charset="0"/>
                <a:ea typeface="Aptos" panose="020B0004020202020204" pitchFamily="34" charset="0"/>
                <a:cs typeface="System Font"/>
              </a:rPr>
              <a:t> Stars of different spectral types undergo different stages of evolution and exhibit unique characteristics in terms of size, colour, and energy output over their lifetimes.</a:t>
            </a: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221873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2421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research has addressed these astronomical questions using methodologies such as this </a:t>
            </a:r>
          </a:p>
          <a:p>
            <a:endParaRPr lang="en-US" dirty="0"/>
          </a:p>
          <a:p>
            <a:r>
              <a:rPr lang="en-GB" b="1" dirty="0">
                <a:solidFill>
                  <a:srgbClr val="0E0E0E"/>
                </a:solidFill>
                <a:effectLst/>
                <a:latin typeface=".SF NS"/>
              </a:rPr>
              <a:t>Methodologies:</a:t>
            </a:r>
            <a:endParaRPr lang="en-GB" dirty="0">
              <a:solidFill>
                <a:srgbClr val="0E0E0E"/>
              </a:solidFill>
              <a:effectLst/>
              <a:latin typeface=".SF NS"/>
            </a:endParaRPr>
          </a:p>
          <a:p>
            <a:br>
              <a:rPr lang="en-GB" dirty="0">
                <a:solidFill>
                  <a:srgbClr val="0E0E0E"/>
                </a:solidFill>
                <a:effectLst/>
                <a:latin typeface=".SF NS"/>
              </a:rPr>
            </a:b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Research Question 1: Stellar Luminosity and Temperature Correlation</a:t>
            </a: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Correlation Analysis:</a:t>
            </a:r>
            <a:endParaRPr lang="en-GB" dirty="0">
              <a:solidFill>
                <a:srgbClr val="0E0E0E"/>
              </a:solidFill>
              <a:effectLst/>
              <a:latin typeface=".SF NS"/>
            </a:endParaRPr>
          </a:p>
          <a:p>
            <a:pPr lvl="1"/>
            <a:r>
              <a:rPr lang="en-GB" dirty="0">
                <a:solidFill>
                  <a:srgbClr val="0E0E0E"/>
                </a:solidFill>
                <a:effectLst/>
                <a:latin typeface=".SF NS"/>
              </a:rPr>
              <a:t>• Calculate correlation coefficients (e.g., Pearson) to measure the relationship between luminosity and temperature.</a:t>
            </a:r>
          </a:p>
          <a:p>
            <a:pPr lvl="1"/>
            <a:r>
              <a:rPr lang="en-GB" dirty="0">
                <a:solidFill>
                  <a:srgbClr val="0E0E0E"/>
                </a:solidFill>
                <a:effectLst/>
                <a:latin typeface=".SF NS"/>
              </a:rPr>
              <a:t>• Analyse across different star types (main sequence, giants, white dwarfs) to understand common patterns in stellar evolution.</a:t>
            </a:r>
          </a:p>
          <a:p>
            <a:r>
              <a:rPr lang="en-GB" dirty="0">
                <a:solidFill>
                  <a:srgbClr val="0E0E0E"/>
                </a:solidFill>
                <a:effectLst/>
                <a:latin typeface=".SF NS"/>
              </a:rPr>
              <a:t>• </a:t>
            </a:r>
            <a:r>
              <a:rPr lang="en-GB" b="1" dirty="0">
                <a:solidFill>
                  <a:srgbClr val="0E0E0E"/>
                </a:solidFill>
                <a:effectLst/>
                <a:latin typeface=".SF NS"/>
              </a:rPr>
              <a:t>Research Question 2: Role of Stellar Properties in Galactic Structure</a:t>
            </a: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Spatial Analysis and Cluster Analysis:</a:t>
            </a:r>
            <a:endParaRPr lang="en-GB" dirty="0">
              <a:solidFill>
                <a:srgbClr val="0E0E0E"/>
              </a:solidFill>
              <a:effectLst/>
              <a:latin typeface=".SF NS"/>
            </a:endParaRPr>
          </a:p>
          <a:p>
            <a:pPr lvl="1"/>
            <a:r>
              <a:rPr lang="en-GB" dirty="0">
                <a:solidFill>
                  <a:srgbClr val="0E0E0E"/>
                </a:solidFill>
                <a:effectLst/>
                <a:latin typeface=".SF NS"/>
              </a:rPr>
              <a:t>• Use spatial visualization techniques to map stars based on their luminosity and temperature profiles across the Milky Way.</a:t>
            </a:r>
          </a:p>
          <a:p>
            <a:pPr lvl="1"/>
            <a:r>
              <a:rPr lang="en-GB" dirty="0">
                <a:solidFill>
                  <a:srgbClr val="0E0E0E"/>
                </a:solidFill>
                <a:effectLst/>
                <a:latin typeface=".SF NS"/>
              </a:rPr>
              <a:t>• Apply clustering algorithms to identify groups of stars influencing galactic structure and dynamics.</a:t>
            </a:r>
          </a:p>
          <a:p>
            <a:r>
              <a:rPr lang="en-GB" dirty="0">
                <a:solidFill>
                  <a:srgbClr val="0E0E0E"/>
                </a:solidFill>
                <a:effectLst/>
                <a:latin typeface=".SF NS"/>
              </a:rPr>
              <a:t>• </a:t>
            </a:r>
            <a:r>
              <a:rPr lang="en-GB" b="1" dirty="0">
                <a:solidFill>
                  <a:srgbClr val="0E0E0E"/>
                </a:solidFill>
                <a:effectLst/>
                <a:latin typeface=".SF NS"/>
              </a:rPr>
              <a:t>Research Question 3: Variations in Intrinsic Characteristics across Galactic Regions</a:t>
            </a:r>
            <a:endParaRPr lang="en-GB" dirty="0">
              <a:solidFill>
                <a:srgbClr val="0E0E0E"/>
              </a:solidFill>
              <a:effectLst/>
              <a:latin typeface=".SF NS"/>
            </a:endParaRPr>
          </a:p>
          <a:p>
            <a:r>
              <a:rPr lang="en-GB" dirty="0">
                <a:solidFill>
                  <a:srgbClr val="0E0E0E"/>
                </a:solidFill>
                <a:effectLst/>
                <a:latin typeface=".SF NS"/>
              </a:rPr>
              <a:t>• </a:t>
            </a:r>
            <a:r>
              <a:rPr lang="en-GB" b="1" dirty="0">
                <a:solidFill>
                  <a:srgbClr val="0E0E0E"/>
                </a:solidFill>
                <a:effectLst/>
                <a:latin typeface=".SF NS"/>
              </a:rPr>
              <a:t>Spatial Analysis and Comparative Analysis:</a:t>
            </a:r>
            <a:endParaRPr lang="en-GB" dirty="0">
              <a:solidFill>
                <a:srgbClr val="0E0E0E"/>
              </a:solidFill>
              <a:effectLst/>
              <a:latin typeface=".SF NS"/>
            </a:endParaRPr>
          </a:p>
          <a:p>
            <a:pPr lvl="1"/>
            <a:r>
              <a:rPr lang="en-GB" dirty="0">
                <a:solidFill>
                  <a:srgbClr val="0E0E0E"/>
                </a:solidFill>
                <a:effectLst/>
                <a:latin typeface=".SF NS"/>
              </a:rPr>
              <a:t>• Utilize spatial mapping techniques to visualize variations in luminosity and temperature across different galactic regions.</a:t>
            </a:r>
          </a:p>
          <a:p>
            <a:pPr lvl="1"/>
            <a:r>
              <a:rPr lang="en-GB" dirty="0">
                <a:solidFill>
                  <a:srgbClr val="0E0E0E"/>
                </a:solidFill>
                <a:effectLst/>
                <a:latin typeface=".SF NS"/>
              </a:rPr>
              <a:t>• Conduct comparative analyses to detect statistically significant differences in intrinsic characteristics between regions, aiding in understanding local variations in stellar properties within the Milky Way.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448626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100" indent="-165100">
              <a:lnSpc>
                <a:spcPct val="135000"/>
              </a:lnSpc>
              <a:tabLst>
                <a:tab pos="63500" algn="r"/>
                <a:tab pos="165100" algn="l"/>
              </a:tabLst>
            </a:pPr>
            <a:r>
              <a:rPr lang="en-GB" sz="1800" b="1" kern="0" dirty="0">
                <a:solidFill>
                  <a:srgbClr val="0E0E0E"/>
                </a:solidFill>
                <a:effectLst/>
                <a:latin typeface="Aptos" panose="020B0004020202020204" pitchFamily="34" charset="0"/>
                <a:ea typeface="Aptos" panose="020B0004020202020204" pitchFamily="34" charset="0"/>
                <a:cs typeface="System Font"/>
              </a:rPr>
              <a:t>Data Completeness and Bias: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35000"/>
              </a:lnSpc>
              <a:buFont typeface="System Font"/>
              <a:buChar char="•"/>
              <a:tabLst>
                <a:tab pos="317500" algn="r"/>
                <a:tab pos="419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The AT-HYG Database integrates data from various sources but may have biases.</a:t>
            </a:r>
            <a:endParaRPr lang="en-GB" sz="1800" kern="100" dirty="0">
              <a:effectLst/>
              <a:latin typeface="Aptos" panose="020B0004020202020204" pitchFamily="34" charset="0"/>
              <a:ea typeface="Aptos" panose="020B0004020202020204" pitchFamily="34" charset="0"/>
              <a:cs typeface="System Font"/>
            </a:endParaRPr>
          </a:p>
          <a:p>
            <a:pPr marL="342900" lvl="0" indent="-342900">
              <a:lnSpc>
                <a:spcPct val="135000"/>
              </a:lnSpc>
              <a:buFont typeface="System Font"/>
              <a:buChar char="•"/>
              <a:tabLst>
                <a:tab pos="317500" algn="r"/>
                <a:tab pos="419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It covers a specific region of the sky, limiting its generalizability to the entire Milky Way.</a:t>
            </a:r>
            <a:endParaRPr lang="en-GB" sz="1800" kern="100" dirty="0">
              <a:effectLst/>
              <a:latin typeface="Aptos" panose="020B0004020202020204" pitchFamily="34" charset="0"/>
              <a:ea typeface="Aptos" panose="020B0004020202020204" pitchFamily="34" charset="0"/>
              <a:cs typeface="System Font"/>
            </a:endParaRPr>
          </a:p>
          <a:p>
            <a:pPr marL="342900" lvl="0" indent="-342900">
              <a:lnSpc>
                <a:spcPct val="135000"/>
              </a:lnSpc>
              <a:buFont typeface="System Font"/>
              <a:buChar char="•"/>
              <a:tabLst>
                <a:tab pos="317500" algn="r"/>
                <a:tab pos="419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Variations in stellar populations across different regions may affect broader applicability without further research.</a:t>
            </a:r>
            <a:endParaRPr lang="en-GB" sz="1800" kern="100" dirty="0">
              <a:effectLst/>
              <a:latin typeface="Aptos" panose="020B0004020202020204" pitchFamily="34" charset="0"/>
              <a:ea typeface="Aptos" panose="020B0004020202020204" pitchFamily="34" charset="0"/>
              <a:cs typeface="System Font"/>
            </a:endParaRPr>
          </a:p>
          <a:p>
            <a:pPr marL="165100" indent="-165100">
              <a:lnSpc>
                <a:spcPct val="135000"/>
              </a:lnSpc>
              <a:tabLst>
                <a:tab pos="63500" algn="r"/>
                <a:tab pos="165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	</a:t>
            </a:r>
          </a:p>
          <a:p>
            <a:pPr marL="165100" indent="-165100">
              <a:lnSpc>
                <a:spcPct val="135000"/>
              </a:lnSpc>
              <a:tabLst>
                <a:tab pos="63500" algn="r"/>
                <a:tab pos="165100" algn="l"/>
              </a:tabLst>
            </a:pPr>
            <a:r>
              <a:rPr lang="en-GB" sz="1800" b="1" kern="0" dirty="0">
                <a:solidFill>
                  <a:srgbClr val="0E0E0E"/>
                </a:solidFill>
                <a:effectLst/>
                <a:latin typeface="Aptos" panose="020B0004020202020204" pitchFamily="34" charset="0"/>
                <a:ea typeface="Aptos" panose="020B0004020202020204" pitchFamily="34" charset="0"/>
                <a:cs typeface="System Font"/>
              </a:rPr>
              <a:t>Uncertainty:</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419100" indent="-419100">
              <a:lnSpc>
                <a:spcPct val="135000"/>
              </a:lnSpc>
              <a:tabLst>
                <a:tab pos="317500" algn="r"/>
                <a:tab pos="419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	•	Distance measurements in astronomy still have uncertainties.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419100" indent="-419100">
              <a:lnSpc>
                <a:spcPct val="135000"/>
              </a:lnSpc>
              <a:tabLst>
                <a:tab pos="317500" algn="r"/>
                <a:tab pos="419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	•	These uncertainties impact calculations of stellar properties like luminosity.</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419100" indent="-419100">
              <a:lnSpc>
                <a:spcPct val="135000"/>
              </a:lnSpc>
              <a:tabLst>
                <a:tab pos="317500" algn="r"/>
                <a:tab pos="419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	•	Acknowledging these uncertainties is crucial for accurate interpretation of results.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65100" indent="-165100">
              <a:lnSpc>
                <a:spcPct val="135000"/>
              </a:lnSpc>
              <a:tabLst>
                <a:tab pos="63500" algn="r"/>
                <a:tab pos="165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	</a:t>
            </a:r>
          </a:p>
          <a:p>
            <a:pPr marL="165100" indent="-165100">
              <a:lnSpc>
                <a:spcPct val="135000"/>
              </a:lnSpc>
              <a:tabLst>
                <a:tab pos="63500" algn="r"/>
                <a:tab pos="165100" algn="l"/>
              </a:tabLst>
            </a:pPr>
            <a:r>
              <a:rPr lang="en-GB" sz="1800" b="1" kern="0" dirty="0">
                <a:solidFill>
                  <a:srgbClr val="0E0E0E"/>
                </a:solidFill>
                <a:effectLst/>
                <a:latin typeface="Aptos" panose="020B0004020202020204" pitchFamily="34" charset="0"/>
                <a:ea typeface="Aptos" panose="020B0004020202020204" pitchFamily="34" charset="0"/>
                <a:cs typeface="System Font"/>
              </a:rPr>
              <a:t>Selection Effects: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419100" indent="-419100">
              <a:lnSpc>
                <a:spcPct val="135000"/>
              </a:lnSpc>
              <a:tabLst>
                <a:tab pos="317500" algn="r"/>
                <a:tab pos="419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	•	The dataset may favour brighter or nearer stars due to observational limits.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419100" indent="-419100">
              <a:lnSpc>
                <a:spcPct val="135000"/>
              </a:lnSpc>
              <a:tabLst>
                <a:tab pos="317500" algn="r"/>
                <a:tab pos="419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	•	This could skew analyses of stellar populations across the Milky Way.</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419100" indent="-419100">
              <a:lnSpc>
                <a:spcPct val="135000"/>
              </a:lnSpc>
              <a:tabLst>
                <a:tab pos="317500" algn="r"/>
                <a:tab pos="419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	•	Understanding these effects is essential for making generalizations from the data.</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165100" indent="-165100">
              <a:lnSpc>
                <a:spcPct val="135000"/>
              </a:lnSpc>
              <a:tabLst>
                <a:tab pos="63500" algn="r"/>
                <a:tab pos="165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	</a:t>
            </a:r>
          </a:p>
          <a:p>
            <a:pPr marL="165100" indent="-165100">
              <a:lnSpc>
                <a:spcPct val="135000"/>
              </a:lnSpc>
              <a:tabLst>
                <a:tab pos="63500" algn="r"/>
                <a:tab pos="165100" algn="l"/>
              </a:tabLst>
            </a:pPr>
            <a:r>
              <a:rPr lang="en-GB" sz="1800" b="1" kern="0" dirty="0">
                <a:solidFill>
                  <a:srgbClr val="0E0E0E"/>
                </a:solidFill>
                <a:effectLst/>
                <a:latin typeface="Aptos" panose="020B0004020202020204" pitchFamily="34" charset="0"/>
                <a:ea typeface="Aptos" panose="020B0004020202020204" pitchFamily="34" charset="0"/>
                <a:cs typeface="System Font"/>
              </a:rPr>
              <a:t>Nature of Astronomical Data:</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419100" indent="-419100">
              <a:lnSpc>
                <a:spcPct val="135000"/>
              </a:lnSpc>
              <a:tabLst>
                <a:tab pos="317500" algn="r"/>
                <a:tab pos="419100" algn="l"/>
              </a:tabLst>
            </a:pPr>
            <a:r>
              <a:rPr lang="en-GB" sz="1800" kern="0" dirty="0">
                <a:solidFill>
                  <a:srgbClr val="0E0E0E"/>
                </a:solidFill>
                <a:effectLst/>
                <a:latin typeface="Aptos" panose="020B0004020202020204" pitchFamily="34" charset="0"/>
                <a:ea typeface="Aptos" panose="020B0004020202020204" pitchFamily="34" charset="0"/>
                <a:cs typeface="System Font"/>
              </a:rPr>
              <a:t>	•	Astronomical data collection involves complexities such as observational constraints and distance measurement uncertainties.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kern="0" dirty="0">
                <a:solidFill>
                  <a:srgbClr val="0E0E0E"/>
                </a:solidFill>
                <a:effectLst/>
                <a:latin typeface="Aptos" panose="020B0004020202020204" pitchFamily="34" charset="0"/>
                <a:ea typeface="Aptos" panose="020B0004020202020204" pitchFamily="34" charset="0"/>
                <a:cs typeface="System Font"/>
              </a:rPr>
              <a:t>These factors are inherent in studying celestial objects and must be carefully considered when interpreting findings.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5" name="Text 2"/>
          <p:cNvSpPr/>
          <p:nvPr/>
        </p:nvSpPr>
        <p:spPr>
          <a:xfrm>
            <a:off x="670322" y="1610201"/>
            <a:ext cx="7803356" cy="2332434"/>
          </a:xfrm>
          <a:prstGeom prst="rect">
            <a:avLst/>
          </a:prstGeom>
          <a:noFill/>
          <a:ln/>
        </p:spPr>
        <p:txBody>
          <a:bodyPr wrap="square" rtlCol="0" anchor="t"/>
          <a:lstStyle/>
          <a:p>
            <a:pPr marL="0" indent="0">
              <a:lnSpc>
                <a:spcPts val="6122"/>
              </a:lnSpc>
              <a:buNone/>
            </a:pPr>
            <a:r>
              <a:rPr lang="en-US" sz="4897" dirty="0">
                <a:solidFill>
                  <a:srgbClr val="6EB9FC"/>
                </a:solidFill>
                <a:latin typeface="Lora" pitchFamily="34" charset="0"/>
                <a:ea typeface="Lora" pitchFamily="34" charset="-122"/>
                <a:cs typeface="Lora" pitchFamily="34" charset="-120"/>
              </a:rPr>
              <a:t>Stellar Characteristics in the Milky Way: Unraveling Galactic Mysteries</a:t>
            </a:r>
            <a:endParaRPr lang="en-US" sz="4897" dirty="0"/>
          </a:p>
        </p:txBody>
      </p:sp>
      <p:sp>
        <p:nvSpPr>
          <p:cNvPr id="6" name="Text 3"/>
          <p:cNvSpPr/>
          <p:nvPr/>
        </p:nvSpPr>
        <p:spPr>
          <a:xfrm>
            <a:off x="670322" y="4229933"/>
            <a:ext cx="7803356" cy="1838801"/>
          </a:xfrm>
          <a:prstGeom prst="rect">
            <a:avLst/>
          </a:prstGeom>
          <a:noFill/>
          <a:ln/>
        </p:spPr>
        <p:txBody>
          <a:bodyPr wrap="square" rtlCol="0" anchor="t"/>
          <a:lstStyle/>
          <a:p>
            <a:pPr marL="0" indent="0" algn="just">
              <a:lnSpc>
                <a:spcPts val="2413"/>
              </a:lnSpc>
              <a:buNone/>
            </a:pPr>
            <a:r>
              <a:rPr lang="en-US" sz="1508" dirty="0">
                <a:solidFill>
                  <a:srgbClr val="D6E5EF"/>
                </a:solidFill>
                <a:latin typeface="Source Sans Pro" pitchFamily="34" charset="0"/>
                <a:ea typeface="Source Sans Pro" pitchFamily="34" charset="-122"/>
                <a:cs typeface="Source Sans Pro" pitchFamily="34" charset="-120"/>
              </a:rPr>
              <a:t>This study aims to analyse the intrinsic characteristics and properties of stars within the Milky Way to uncover patterns in stellar evolution and distribution. By exploring relationships between key attributes like luminosity and temperature, we seek to deepen our understanding of stellar phenomena, galactic structure, and cosmological evolution. The investigation utilises data from the AT-HYG Database, an extension of the original Tycho Catalogue, offering access to a broader and more accurate dataset covering a wide range of stellar types and distances.</a:t>
            </a:r>
            <a:endParaRPr lang="en-US" sz="1508" dirty="0"/>
          </a:p>
        </p:txBody>
      </p:sp>
      <p:sp>
        <p:nvSpPr>
          <p:cNvPr id="9" name="Text 5"/>
          <p:cNvSpPr/>
          <p:nvPr/>
        </p:nvSpPr>
        <p:spPr>
          <a:xfrm>
            <a:off x="0" y="7802999"/>
            <a:ext cx="1671161" cy="335161"/>
          </a:xfrm>
          <a:prstGeom prst="rect">
            <a:avLst/>
          </a:prstGeom>
          <a:noFill/>
          <a:ln/>
        </p:spPr>
        <p:txBody>
          <a:bodyPr wrap="none" rtlCol="0" anchor="t"/>
          <a:lstStyle/>
          <a:p>
            <a:pPr marL="0" indent="0" algn="l">
              <a:lnSpc>
                <a:spcPts val="2639"/>
              </a:lnSpc>
              <a:buNone/>
            </a:pPr>
            <a:r>
              <a:rPr lang="en-US" sz="1885" dirty="0">
                <a:solidFill>
                  <a:srgbClr val="D6E5EF"/>
                </a:solidFill>
                <a:latin typeface="Source Sans Pro" pitchFamily="34" charset="0"/>
                <a:ea typeface="Source Sans Pro" pitchFamily="34" charset="-122"/>
                <a:cs typeface="Source Sans Pro" pitchFamily="34" charset="-120"/>
              </a:rPr>
              <a:t>by James Smith</a:t>
            </a:r>
            <a:endParaRPr lang="en-US" sz="1885" dirty="0"/>
          </a:p>
        </p:txBody>
      </p:sp>
      <p:pic>
        <p:nvPicPr>
          <p:cNvPr id="10"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1" name="Image 0" descr="preencoded.png">
            <a:extLst>
              <a:ext uri="{FF2B5EF4-FFF2-40B4-BE49-F238E27FC236}">
                <a16:creationId xmlns:a16="http://schemas.microsoft.com/office/drawing/2014/main" id="{4D2836B8-0672-1AB8-335E-EE411E2F9497}"/>
              </a:ext>
            </a:extLst>
          </p:cNvPr>
          <p:cNvPicPr>
            <a:picLocks noChangeAspect="1"/>
          </p:cNvPicPr>
          <p:nvPr/>
        </p:nvPicPr>
        <p:blipFill>
          <a:blip r:embed="rId5"/>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959048"/>
            <a:ext cx="6913483" cy="508159"/>
          </a:xfrm>
          <a:prstGeom prst="rect">
            <a:avLst/>
          </a:prstGeom>
          <a:noFill/>
          <a:ln/>
        </p:spPr>
        <p:txBody>
          <a:bodyPr wrap="non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Potential Challenges and Limitations</a:t>
            </a:r>
            <a:endParaRPr lang="en-US" sz="3202" dirty="0"/>
          </a:p>
        </p:txBody>
      </p:sp>
      <p:pic>
        <p:nvPicPr>
          <p:cNvPr id="19" name="Picture 18" descr="A diagram of a polar plot&#10;&#10;Description automatically generated">
            <a:extLst>
              <a:ext uri="{FF2B5EF4-FFF2-40B4-BE49-F238E27FC236}">
                <a16:creationId xmlns:a16="http://schemas.microsoft.com/office/drawing/2014/main" id="{BCA2A68D-240E-CB8C-54BB-AFB3C367C818}"/>
              </a:ext>
            </a:extLst>
          </p:cNvPr>
          <p:cNvPicPr>
            <a:picLocks noChangeAspect="1"/>
          </p:cNvPicPr>
          <p:nvPr/>
        </p:nvPicPr>
        <p:blipFill>
          <a:blip r:embed="rId4"/>
          <a:stretch>
            <a:fillRect/>
          </a:stretch>
        </p:blipFill>
        <p:spPr>
          <a:xfrm>
            <a:off x="604837" y="2380816"/>
            <a:ext cx="7772400" cy="3467968"/>
          </a:xfrm>
          <a:prstGeom prst="rect">
            <a:avLst/>
          </a:prstGeom>
        </p:spPr>
      </p:pic>
    </p:spTree>
    <p:extLst>
      <p:ext uri="{BB962C8B-B14F-4D97-AF65-F5344CB8AC3E}">
        <p14:creationId xmlns:p14="http://schemas.microsoft.com/office/powerpoint/2010/main" val="496523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5828"/>
            <a:ext cx="14630400" cy="8229600"/>
          </a:xfrm>
          <a:prstGeom prst="rect">
            <a:avLst/>
          </a:prstGeom>
          <a:solidFill>
            <a:srgbClr val="252833"/>
          </a:solidFill>
          <a:ln/>
        </p:spPr>
        <p:txBody>
          <a:bodyPr/>
          <a:lstStyle/>
          <a:p>
            <a:endParaRPr lang="en-US" dirty="0"/>
          </a:p>
        </p:txBody>
      </p:sp>
      <p:sp>
        <p:nvSpPr>
          <p:cNvPr id="5" name="Text 2"/>
          <p:cNvSpPr/>
          <p:nvPr/>
        </p:nvSpPr>
        <p:spPr>
          <a:xfrm>
            <a:off x="604837" y="1007388"/>
            <a:ext cx="7934325" cy="1016318"/>
          </a:xfrm>
          <a:prstGeom prst="rect">
            <a:avLst/>
          </a:prstGeom>
          <a:noFill/>
          <a:ln/>
        </p:spPr>
        <p:txBody>
          <a:bodyPr wrap="square" rtlCol="0" anchor="t"/>
          <a:lstStyle/>
          <a:p>
            <a:pPr marL="0" indent="0">
              <a:lnSpc>
                <a:spcPts val="4002"/>
              </a:lnSpc>
              <a:buNone/>
            </a:pPr>
            <a:r>
              <a:rPr lang="en-US" sz="3202" dirty="0">
                <a:solidFill>
                  <a:srgbClr val="6EB9FC"/>
                </a:solidFill>
                <a:latin typeface="Lora" pitchFamily="34" charset="0"/>
              </a:rPr>
              <a:t>Null Values in Distance</a:t>
            </a:r>
            <a:endParaRPr lang="en-US" sz="3202" dirty="0"/>
          </a:p>
        </p:txBody>
      </p:sp>
      <p:pic>
        <p:nvPicPr>
          <p:cNvPr id="23" name="Image 0" descr="preencoded.png">
            <a:extLst>
              <a:ext uri="{FF2B5EF4-FFF2-40B4-BE49-F238E27FC236}">
                <a16:creationId xmlns:a16="http://schemas.microsoft.com/office/drawing/2014/main" id="{54029137-48D0-40B0-832C-EEFB6E2B3B8F}"/>
              </a:ext>
            </a:extLst>
          </p:cNvPr>
          <p:cNvPicPr>
            <a:picLocks noChangeAspect="1"/>
          </p:cNvPicPr>
          <p:nvPr/>
        </p:nvPicPr>
        <p:blipFill>
          <a:blip r:embed="rId3"/>
          <a:stretch>
            <a:fillRect/>
          </a:stretch>
        </p:blipFill>
        <p:spPr>
          <a:xfrm>
            <a:off x="9332669" y="-2914"/>
            <a:ext cx="5281689" cy="8229600"/>
          </a:xfrm>
          <a:prstGeom prst="rect">
            <a:avLst/>
          </a:prstGeom>
        </p:spPr>
      </p:pic>
      <p:pic>
        <p:nvPicPr>
          <p:cNvPr id="25" name="Picture 24" descr="A screenshot of a computer program&#10;&#10;Description automatically generated">
            <a:extLst>
              <a:ext uri="{FF2B5EF4-FFF2-40B4-BE49-F238E27FC236}">
                <a16:creationId xmlns:a16="http://schemas.microsoft.com/office/drawing/2014/main" id="{2CB80DC1-A8EF-093E-683C-0F4875DB99D3}"/>
              </a:ext>
            </a:extLst>
          </p:cNvPr>
          <p:cNvPicPr>
            <a:picLocks noChangeAspect="1"/>
          </p:cNvPicPr>
          <p:nvPr/>
        </p:nvPicPr>
        <p:blipFill>
          <a:blip r:embed="rId4"/>
          <a:stretch>
            <a:fillRect/>
          </a:stretch>
        </p:blipFill>
        <p:spPr>
          <a:xfrm>
            <a:off x="1102142" y="2148827"/>
            <a:ext cx="4724400" cy="3695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5828"/>
            <a:ext cx="14630400" cy="8229600"/>
          </a:xfrm>
          <a:prstGeom prst="rect">
            <a:avLst/>
          </a:prstGeom>
          <a:solidFill>
            <a:srgbClr val="252833"/>
          </a:solidFill>
          <a:ln/>
        </p:spPr>
        <p:txBody>
          <a:bodyPr/>
          <a:lstStyle/>
          <a:p>
            <a:endParaRPr lang="en-US" dirty="0"/>
          </a:p>
        </p:txBody>
      </p:sp>
      <p:sp>
        <p:nvSpPr>
          <p:cNvPr id="5" name="Text 2"/>
          <p:cNvSpPr/>
          <p:nvPr/>
        </p:nvSpPr>
        <p:spPr>
          <a:xfrm>
            <a:off x="604837" y="1007388"/>
            <a:ext cx="7934325" cy="1016318"/>
          </a:xfrm>
          <a:prstGeom prst="rect">
            <a:avLst/>
          </a:prstGeom>
          <a:noFill/>
          <a:ln/>
        </p:spPr>
        <p:txBody>
          <a:bodyPr wrap="square" rtlCol="0" anchor="t"/>
          <a:lstStyle/>
          <a:p>
            <a:pPr marL="0" indent="0">
              <a:lnSpc>
                <a:spcPts val="4002"/>
              </a:lnSpc>
              <a:buNone/>
            </a:pPr>
            <a:r>
              <a:rPr lang="en-US" sz="3202" dirty="0">
                <a:solidFill>
                  <a:srgbClr val="6EB9FC"/>
                </a:solidFill>
                <a:latin typeface="Lora" pitchFamily="34" charset="0"/>
              </a:rPr>
              <a:t>Null Values in Distance</a:t>
            </a:r>
            <a:endParaRPr lang="en-US" sz="3202" dirty="0"/>
          </a:p>
        </p:txBody>
      </p:sp>
      <p:pic>
        <p:nvPicPr>
          <p:cNvPr id="6" name="Picture 5" descr="A graph with blue lines&#10;&#10;Description automatically generated">
            <a:extLst>
              <a:ext uri="{FF2B5EF4-FFF2-40B4-BE49-F238E27FC236}">
                <a16:creationId xmlns:a16="http://schemas.microsoft.com/office/drawing/2014/main" id="{50AAEFB4-D425-B4C0-9AF3-FEDA0DAF60EB}"/>
              </a:ext>
            </a:extLst>
          </p:cNvPr>
          <p:cNvPicPr>
            <a:picLocks noChangeAspect="1"/>
          </p:cNvPicPr>
          <p:nvPr/>
        </p:nvPicPr>
        <p:blipFill>
          <a:blip r:embed="rId3"/>
          <a:stretch>
            <a:fillRect/>
          </a:stretch>
        </p:blipFill>
        <p:spPr>
          <a:xfrm>
            <a:off x="1616993" y="1718905"/>
            <a:ext cx="11120439" cy="6063565"/>
          </a:xfrm>
          <a:prstGeom prst="rect">
            <a:avLst/>
          </a:prstGeom>
        </p:spPr>
      </p:pic>
    </p:spTree>
    <p:extLst>
      <p:ext uri="{BB962C8B-B14F-4D97-AF65-F5344CB8AC3E}">
        <p14:creationId xmlns:p14="http://schemas.microsoft.com/office/powerpoint/2010/main" val="3012154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2914"/>
            <a:ext cx="14630400" cy="8229600"/>
          </a:xfrm>
          <a:prstGeom prst="rect">
            <a:avLst/>
          </a:prstGeom>
          <a:solidFill>
            <a:srgbClr val="252833"/>
          </a:solidFill>
          <a:ln/>
        </p:spPr>
        <p:txBody>
          <a:bodyPr/>
          <a:lstStyle/>
          <a:p>
            <a:endParaRPr lang="en-US" dirty="0"/>
          </a:p>
        </p:txBody>
      </p:sp>
      <p:sp>
        <p:nvSpPr>
          <p:cNvPr id="5" name="Text 2"/>
          <p:cNvSpPr/>
          <p:nvPr/>
        </p:nvSpPr>
        <p:spPr>
          <a:xfrm>
            <a:off x="604837" y="1007388"/>
            <a:ext cx="7934325" cy="1016318"/>
          </a:xfrm>
          <a:prstGeom prst="rect">
            <a:avLst/>
          </a:prstGeom>
          <a:noFill/>
          <a:ln/>
        </p:spPr>
        <p:txBody>
          <a:bodyPr wrap="squar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Descriptive Statistics</a:t>
            </a:r>
            <a:endParaRPr lang="en-US" sz="3202" dirty="0"/>
          </a:p>
        </p:txBody>
      </p:sp>
      <p:pic>
        <p:nvPicPr>
          <p:cNvPr id="6" name="Picture 5" descr="A graph of a number of classes&#10;&#10;Description automatically generated">
            <a:extLst>
              <a:ext uri="{FF2B5EF4-FFF2-40B4-BE49-F238E27FC236}">
                <a16:creationId xmlns:a16="http://schemas.microsoft.com/office/drawing/2014/main" id="{CAB0EAC4-AE29-E3D3-5E9E-23DE8772447E}"/>
              </a:ext>
            </a:extLst>
          </p:cNvPr>
          <p:cNvPicPr>
            <a:picLocks noChangeAspect="1"/>
          </p:cNvPicPr>
          <p:nvPr/>
        </p:nvPicPr>
        <p:blipFill>
          <a:blip r:embed="rId3"/>
          <a:stretch>
            <a:fillRect/>
          </a:stretch>
        </p:blipFill>
        <p:spPr>
          <a:xfrm>
            <a:off x="604837" y="1993900"/>
            <a:ext cx="5689600" cy="4241800"/>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27B91205-824C-54D6-05DD-2712A98B7103}"/>
              </a:ext>
            </a:extLst>
          </p:cNvPr>
          <p:cNvPicPr>
            <a:picLocks noChangeAspect="1"/>
          </p:cNvPicPr>
          <p:nvPr/>
        </p:nvPicPr>
        <p:blipFill>
          <a:blip r:embed="rId4"/>
          <a:stretch>
            <a:fillRect/>
          </a:stretch>
        </p:blipFill>
        <p:spPr>
          <a:xfrm>
            <a:off x="5804101" y="6454297"/>
            <a:ext cx="1803707" cy="1535830"/>
          </a:xfrm>
          <a:prstGeom prst="rect">
            <a:avLst/>
          </a:prstGeom>
        </p:spPr>
      </p:pic>
      <p:pic>
        <p:nvPicPr>
          <p:cNvPr id="2050" name="Picture 2">
            <a:extLst>
              <a:ext uri="{FF2B5EF4-FFF2-40B4-BE49-F238E27FC236}">
                <a16:creationId xmlns:a16="http://schemas.microsoft.com/office/drawing/2014/main" id="{436F7BB4-EF2C-AE86-449E-E911E3203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0"/>
            <a:ext cx="64008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578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2914"/>
            <a:ext cx="14630400" cy="8229600"/>
          </a:xfrm>
          <a:prstGeom prst="rect">
            <a:avLst/>
          </a:prstGeom>
          <a:solidFill>
            <a:srgbClr val="252833"/>
          </a:solidFill>
          <a:ln/>
        </p:spPr>
        <p:txBody>
          <a:bodyPr/>
          <a:lstStyle/>
          <a:p>
            <a:endParaRPr lang="en-US" dirty="0"/>
          </a:p>
        </p:txBody>
      </p:sp>
      <p:sp>
        <p:nvSpPr>
          <p:cNvPr id="5" name="Text 2"/>
          <p:cNvSpPr/>
          <p:nvPr/>
        </p:nvSpPr>
        <p:spPr>
          <a:xfrm>
            <a:off x="604837" y="1007388"/>
            <a:ext cx="7934325" cy="1016318"/>
          </a:xfrm>
          <a:prstGeom prst="rect">
            <a:avLst/>
          </a:prstGeom>
          <a:noFill/>
          <a:ln/>
        </p:spPr>
        <p:txBody>
          <a:bodyPr wrap="squar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Descriptive Statistics</a:t>
            </a:r>
            <a:endParaRPr lang="en-US" sz="3202" dirty="0"/>
          </a:p>
        </p:txBody>
      </p:sp>
      <p:pic>
        <p:nvPicPr>
          <p:cNvPr id="25" name="Picture 24" descr="A screenshot of a computer&#10;&#10;Description automatically generated">
            <a:extLst>
              <a:ext uri="{FF2B5EF4-FFF2-40B4-BE49-F238E27FC236}">
                <a16:creationId xmlns:a16="http://schemas.microsoft.com/office/drawing/2014/main" id="{936E48A2-AEDC-45C4-974B-27E68A78A9C6}"/>
              </a:ext>
            </a:extLst>
          </p:cNvPr>
          <p:cNvPicPr>
            <a:picLocks noChangeAspect="1"/>
          </p:cNvPicPr>
          <p:nvPr/>
        </p:nvPicPr>
        <p:blipFill>
          <a:blip r:embed="rId3"/>
          <a:stretch>
            <a:fillRect/>
          </a:stretch>
        </p:blipFill>
        <p:spPr>
          <a:xfrm>
            <a:off x="446708" y="2354827"/>
            <a:ext cx="7934325" cy="2551154"/>
          </a:xfrm>
          <a:prstGeom prst="rect">
            <a:avLst/>
          </a:prstGeom>
        </p:spPr>
      </p:pic>
      <p:pic>
        <p:nvPicPr>
          <p:cNvPr id="27" name="Picture 26" descr="A screenshot of a cellphone&#10;&#10;Description automatically generated">
            <a:extLst>
              <a:ext uri="{FF2B5EF4-FFF2-40B4-BE49-F238E27FC236}">
                <a16:creationId xmlns:a16="http://schemas.microsoft.com/office/drawing/2014/main" id="{8F3760D3-A3DA-2C02-602C-5F0FC1643D28}"/>
              </a:ext>
            </a:extLst>
          </p:cNvPr>
          <p:cNvPicPr>
            <a:picLocks noChangeAspect="1"/>
          </p:cNvPicPr>
          <p:nvPr/>
        </p:nvPicPr>
        <p:blipFill>
          <a:blip r:embed="rId4"/>
          <a:stretch>
            <a:fillRect/>
          </a:stretch>
        </p:blipFill>
        <p:spPr>
          <a:xfrm>
            <a:off x="8356220" y="2354827"/>
            <a:ext cx="613608" cy="926094"/>
          </a:xfrm>
          <a:prstGeom prst="rect">
            <a:avLst/>
          </a:prstGeom>
        </p:spPr>
      </p:pic>
      <p:sp>
        <p:nvSpPr>
          <p:cNvPr id="28" name="TextBox 27">
            <a:extLst>
              <a:ext uri="{FF2B5EF4-FFF2-40B4-BE49-F238E27FC236}">
                <a16:creationId xmlns:a16="http://schemas.microsoft.com/office/drawing/2014/main" id="{FA6AF7EE-C55C-BF6F-2311-74045E126CF4}"/>
              </a:ext>
            </a:extLst>
          </p:cNvPr>
          <p:cNvSpPr txBox="1"/>
          <p:nvPr/>
        </p:nvSpPr>
        <p:spPr>
          <a:xfrm>
            <a:off x="903053" y="5136629"/>
            <a:ext cx="7337892" cy="2862322"/>
          </a:xfrm>
          <a:prstGeom prst="rect">
            <a:avLst/>
          </a:prstGeom>
          <a:noFill/>
        </p:spPr>
        <p:txBody>
          <a:bodyPr wrap="square" rtlCol="0">
            <a:spAutoFit/>
          </a:bodyPr>
          <a:lstStyle/>
          <a:p>
            <a:r>
              <a:rPr lang="en-GB" sz="1200" b="0" dirty="0">
                <a:solidFill>
                  <a:srgbClr val="E1E1E6"/>
                </a:solidFill>
                <a:effectLst/>
                <a:latin typeface="Source Sans Pro" panose="020B0503030403020204" pitchFamily="34" charset="0"/>
                <a:ea typeface="Source Sans Pro" panose="020B0503030403020204" pitchFamily="34" charset="0"/>
              </a:rPr>
              <a:t>The descriptive statistics above imply that this dataset contains a wide range and comprehensive view of various stellar properties. Notable observations include:</a:t>
            </a:r>
          </a:p>
          <a:p>
            <a:pPr marL="171450" indent="-171450">
              <a:buFont typeface="Arial" panose="020B0604020202020204" pitchFamily="34" charset="0"/>
              <a:buChar char="•"/>
            </a:pPr>
            <a:r>
              <a:rPr lang="en-GB" sz="1200" b="0" dirty="0">
                <a:solidFill>
                  <a:srgbClr val="E1E1E6"/>
                </a:solidFill>
                <a:effectLst/>
                <a:latin typeface="Source Sans Pro" panose="020B0503030403020204" pitchFamily="34" charset="0"/>
                <a:ea typeface="Source Sans Pro" panose="020B0503030403020204" pitchFamily="34" charset="0"/>
              </a:rPr>
              <a:t>Distance (pc): Stars range from 0 to 136,986.3 parsecs, with a median of 584.14 parsecs, indicating a broad spatial distribution.</a:t>
            </a:r>
          </a:p>
          <a:p>
            <a:pPr marL="171450" indent="-171450">
              <a:buFont typeface="Arial" panose="020B0604020202020204" pitchFamily="34" charset="0"/>
              <a:buChar char="•"/>
            </a:pPr>
            <a:r>
              <a:rPr lang="en-GB" sz="1200" b="0" dirty="0">
                <a:solidFill>
                  <a:srgbClr val="E1E1E6"/>
                </a:solidFill>
                <a:effectLst/>
                <a:latin typeface="Source Sans Pro" panose="020B0503030403020204" pitchFamily="34" charset="0"/>
                <a:ea typeface="Source Sans Pro" panose="020B0503030403020204" pitchFamily="34" charset="0"/>
              </a:rPr>
              <a:t>Apparent Magnitude: Ranges from -26.7 to 20.1, with a median of 11.41, indicating the inclusion of both very bright and faint stars.</a:t>
            </a:r>
          </a:p>
          <a:p>
            <a:pPr marL="171450" indent="-171450">
              <a:buFont typeface="Arial" panose="020B0604020202020204" pitchFamily="34" charset="0"/>
              <a:buChar char="•"/>
            </a:pPr>
            <a:r>
              <a:rPr lang="en-GB" sz="1200" b="0" dirty="0">
                <a:solidFill>
                  <a:srgbClr val="E1E1E6"/>
                </a:solidFill>
                <a:effectLst/>
                <a:latin typeface="Source Sans Pro" panose="020B0503030403020204" pitchFamily="34" charset="0"/>
                <a:ea typeface="Source Sans Pro" panose="020B0503030403020204" pitchFamily="34" charset="0"/>
              </a:rPr>
              <a:t>Absolute Magnitude: Varies from -11.12 to 19.54, with a median of 2.39, suggesting a diverse set of stellar brightness levels.</a:t>
            </a:r>
          </a:p>
          <a:p>
            <a:pPr marL="171450" indent="-171450">
              <a:buFont typeface="Arial" panose="020B0604020202020204" pitchFamily="34" charset="0"/>
              <a:buChar char="•"/>
            </a:pPr>
            <a:r>
              <a:rPr lang="en-GB" sz="1200" b="0" dirty="0">
                <a:solidFill>
                  <a:srgbClr val="E1E1E6"/>
                </a:solidFill>
                <a:effectLst/>
                <a:latin typeface="Source Sans Pro" panose="020B0503030403020204" pitchFamily="34" charset="0"/>
                <a:ea typeface="Source Sans Pro" panose="020B0503030403020204" pitchFamily="34" charset="0"/>
              </a:rPr>
              <a:t>Luminosity: Spans from 1.31e-06 to 2,401,888, with a median of 9.43, reflecting a wide spectrum of energy outputs.</a:t>
            </a:r>
          </a:p>
          <a:p>
            <a:pPr marL="171450" indent="-171450">
              <a:buFont typeface="Arial" panose="020B0604020202020204" pitchFamily="34" charset="0"/>
              <a:buChar char="•"/>
            </a:pPr>
            <a:r>
              <a:rPr lang="en-GB" sz="1200" b="0" dirty="0">
                <a:solidFill>
                  <a:srgbClr val="E1E1E6"/>
                </a:solidFill>
                <a:effectLst/>
                <a:latin typeface="Source Sans Pro" panose="020B0503030403020204" pitchFamily="34" charset="0"/>
                <a:ea typeface="Source Sans Pro" panose="020B0503030403020204" pitchFamily="34" charset="0"/>
              </a:rPr>
              <a:t>Mass and Radius: Stellar masses and radii range significantly, with medians of 1.90 and 1.67, respectively, indicating a varied sample of star sizes.</a:t>
            </a:r>
          </a:p>
          <a:p>
            <a:pPr marL="171450" indent="-171450">
              <a:buFont typeface="Arial" panose="020B0604020202020204" pitchFamily="34" charset="0"/>
              <a:buChar char="•"/>
            </a:pPr>
            <a:r>
              <a:rPr lang="en-GB" sz="1200" dirty="0">
                <a:solidFill>
                  <a:srgbClr val="E1E1E6"/>
                </a:solidFill>
                <a:latin typeface="Source Sans Pro" panose="020B0503030403020204" pitchFamily="34" charset="0"/>
                <a:ea typeface="Source Sans Pro" panose="020B0503030403020204" pitchFamily="34" charset="0"/>
              </a:rPr>
              <a:t>T</a:t>
            </a:r>
            <a:r>
              <a:rPr lang="en-GB" sz="1200" b="0" dirty="0">
                <a:solidFill>
                  <a:srgbClr val="E1E1E6"/>
                </a:solidFill>
                <a:effectLst/>
                <a:latin typeface="Source Sans Pro" panose="020B0503030403020204" pitchFamily="34" charset="0"/>
                <a:ea typeface="Source Sans Pro" panose="020B0503030403020204" pitchFamily="34" charset="0"/>
              </a:rPr>
              <a:t>emperature: Temperatures vary from 918.11K to 42,395.64K, with a median of 7,827.61K, covering a broad range of stellar temperatures.</a:t>
            </a:r>
          </a:p>
          <a:p>
            <a:endParaRPr lang="en-GB" sz="1200" dirty="0">
              <a:latin typeface="Source Sans Pro" panose="020B0503030403020204" pitchFamily="34" charset="0"/>
              <a:ea typeface="Source Sans Pro" panose="020B0503030403020204" pitchFamily="34" charset="0"/>
            </a:endParaRPr>
          </a:p>
        </p:txBody>
      </p:sp>
      <p:pic>
        <p:nvPicPr>
          <p:cNvPr id="29" name="Image 0" descr="preencoded.png">
            <a:extLst>
              <a:ext uri="{FF2B5EF4-FFF2-40B4-BE49-F238E27FC236}">
                <a16:creationId xmlns:a16="http://schemas.microsoft.com/office/drawing/2014/main" id="{BA6603C9-94D0-D4C4-73A5-E8B74DE1C773}"/>
              </a:ext>
            </a:extLst>
          </p:cNvPr>
          <p:cNvPicPr>
            <a:picLocks noChangeAspect="1"/>
          </p:cNvPicPr>
          <p:nvPr/>
        </p:nvPicPr>
        <p:blipFill>
          <a:blip r:embed="rId5"/>
          <a:stretch>
            <a:fillRect/>
          </a:stretch>
        </p:blipFill>
        <p:spPr>
          <a:xfrm>
            <a:off x="9144000" y="0"/>
            <a:ext cx="5486400" cy="8517493"/>
          </a:xfrm>
          <a:prstGeom prst="rect">
            <a:avLst/>
          </a:prstGeom>
        </p:spPr>
      </p:pic>
    </p:spTree>
    <p:extLst>
      <p:ext uri="{BB962C8B-B14F-4D97-AF65-F5344CB8AC3E}">
        <p14:creationId xmlns:p14="http://schemas.microsoft.com/office/powerpoint/2010/main" val="330677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2914"/>
            <a:ext cx="14630400" cy="8229600"/>
          </a:xfrm>
          <a:prstGeom prst="rect">
            <a:avLst/>
          </a:prstGeom>
          <a:solidFill>
            <a:srgbClr val="252833"/>
          </a:solidFill>
          <a:ln/>
        </p:spPr>
        <p:txBody>
          <a:bodyPr/>
          <a:lstStyle/>
          <a:p>
            <a:endParaRPr lang="en-US" dirty="0"/>
          </a:p>
        </p:txBody>
      </p:sp>
      <p:sp>
        <p:nvSpPr>
          <p:cNvPr id="5" name="Text 2"/>
          <p:cNvSpPr/>
          <p:nvPr/>
        </p:nvSpPr>
        <p:spPr>
          <a:xfrm>
            <a:off x="604837" y="1007388"/>
            <a:ext cx="7934325" cy="1016318"/>
          </a:xfrm>
          <a:prstGeom prst="rect">
            <a:avLst/>
          </a:prstGeom>
          <a:noFill/>
          <a:ln/>
        </p:spPr>
        <p:txBody>
          <a:bodyPr wrap="squar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Descriptive Statistics</a:t>
            </a:r>
            <a:endParaRPr lang="en-US" sz="3202" dirty="0"/>
          </a:p>
        </p:txBody>
      </p:sp>
      <p:pic>
        <p:nvPicPr>
          <p:cNvPr id="23" name="Image 0" descr="preencoded.png">
            <a:extLst>
              <a:ext uri="{FF2B5EF4-FFF2-40B4-BE49-F238E27FC236}">
                <a16:creationId xmlns:a16="http://schemas.microsoft.com/office/drawing/2014/main" id="{54029137-48D0-40B0-832C-EEFB6E2B3B8F}"/>
              </a:ext>
            </a:extLst>
          </p:cNvPr>
          <p:cNvPicPr>
            <a:picLocks noChangeAspect="1"/>
          </p:cNvPicPr>
          <p:nvPr/>
        </p:nvPicPr>
        <p:blipFill>
          <a:blip r:embed="rId3"/>
          <a:stretch>
            <a:fillRect/>
          </a:stretch>
        </p:blipFill>
        <p:spPr>
          <a:xfrm>
            <a:off x="9332669" y="-2914"/>
            <a:ext cx="5281689" cy="8229600"/>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167B2F6E-748B-EF94-BF3D-10DFE63AE364}"/>
              </a:ext>
            </a:extLst>
          </p:cNvPr>
          <p:cNvPicPr>
            <a:picLocks noChangeAspect="1"/>
          </p:cNvPicPr>
          <p:nvPr/>
        </p:nvPicPr>
        <p:blipFill>
          <a:blip r:embed="rId4"/>
          <a:stretch>
            <a:fillRect/>
          </a:stretch>
        </p:blipFill>
        <p:spPr>
          <a:xfrm>
            <a:off x="96483" y="2722431"/>
            <a:ext cx="9139703" cy="2778910"/>
          </a:xfrm>
          <a:prstGeom prst="rect">
            <a:avLst/>
          </a:prstGeom>
        </p:spPr>
      </p:pic>
    </p:spTree>
    <p:extLst>
      <p:ext uri="{BB962C8B-B14F-4D97-AF65-F5344CB8AC3E}">
        <p14:creationId xmlns:p14="http://schemas.microsoft.com/office/powerpoint/2010/main" val="2556313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2914"/>
            <a:ext cx="14630400" cy="8229600"/>
          </a:xfrm>
          <a:prstGeom prst="rect">
            <a:avLst/>
          </a:prstGeom>
          <a:solidFill>
            <a:srgbClr val="252833"/>
          </a:solidFill>
          <a:ln/>
        </p:spPr>
        <p:txBody>
          <a:bodyPr/>
          <a:lstStyle/>
          <a:p>
            <a:endParaRPr lang="en-US" dirty="0"/>
          </a:p>
        </p:txBody>
      </p:sp>
      <p:sp>
        <p:nvSpPr>
          <p:cNvPr id="5" name="Text 2"/>
          <p:cNvSpPr/>
          <p:nvPr/>
        </p:nvSpPr>
        <p:spPr>
          <a:xfrm>
            <a:off x="604837" y="1007388"/>
            <a:ext cx="7934325" cy="1016318"/>
          </a:xfrm>
          <a:prstGeom prst="rect">
            <a:avLst/>
          </a:prstGeom>
          <a:noFill/>
          <a:ln/>
        </p:spPr>
        <p:txBody>
          <a:bodyPr wrap="squar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Descriptive Statistics</a:t>
            </a:r>
            <a:endParaRPr lang="en-US" sz="3202" dirty="0"/>
          </a:p>
        </p:txBody>
      </p:sp>
      <p:sp>
        <p:nvSpPr>
          <p:cNvPr id="4" name="TextBox 3">
            <a:extLst>
              <a:ext uri="{FF2B5EF4-FFF2-40B4-BE49-F238E27FC236}">
                <a16:creationId xmlns:a16="http://schemas.microsoft.com/office/drawing/2014/main" id="{CB4BF787-FAEA-95E2-8CD2-D1F60BCD1011}"/>
              </a:ext>
            </a:extLst>
          </p:cNvPr>
          <p:cNvSpPr txBox="1"/>
          <p:nvPr/>
        </p:nvSpPr>
        <p:spPr>
          <a:xfrm>
            <a:off x="341376" y="1658112"/>
            <a:ext cx="6888480" cy="6370975"/>
          </a:xfrm>
          <a:prstGeom prst="rect">
            <a:avLst/>
          </a:prstGeom>
          <a:noFill/>
        </p:spPr>
        <p:txBody>
          <a:bodyPr wrap="square" rtlCol="0">
            <a:spAutoFit/>
          </a:bodyPr>
          <a:lstStyle/>
          <a:p>
            <a:r>
              <a:rPr lang="en-GB" sz="1200" b="1" dirty="0">
                <a:solidFill>
                  <a:schemeClr val="bg1"/>
                </a:solidFill>
                <a:effectLst/>
                <a:latin typeface="Source Sans Pro" panose="020B0503030403020204" pitchFamily="34" charset="0"/>
                <a:ea typeface="Source Sans Pro" panose="020B0503030403020204" pitchFamily="34" charset="0"/>
              </a:rPr>
              <a:t>Luminosity:</a:t>
            </a:r>
            <a:endParaRPr lang="en-GB" sz="1200" dirty="0">
              <a:solidFill>
                <a:schemeClr val="bg1"/>
              </a:solidFill>
              <a:effectLst/>
              <a:latin typeface="Source Sans Pro" panose="020B0503030403020204" pitchFamily="34" charset="0"/>
              <a:ea typeface="Source Sans Pro" panose="020B0503030403020204" pitchFamily="34" charset="0"/>
            </a:endParaRPr>
          </a:p>
          <a:p>
            <a:endParaRPr lang="en-GB" sz="1200" dirty="0">
              <a:solidFill>
                <a:schemeClr val="bg1"/>
              </a:solidFill>
              <a:effectLst/>
              <a:latin typeface="Source Sans Pro" panose="020B0503030403020204" pitchFamily="34" charset="0"/>
              <a:ea typeface="Source Sans Pro" panose="020B0503030403020204" pitchFamily="34" charset="0"/>
            </a:endParaRP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High Skewness:</a:t>
            </a:r>
            <a:r>
              <a:rPr lang="en-GB" sz="1200" dirty="0">
                <a:solidFill>
                  <a:schemeClr val="bg1"/>
                </a:solidFill>
                <a:effectLst/>
                <a:latin typeface="Source Sans Pro" panose="020B0503030403020204" pitchFamily="34" charset="0"/>
                <a:ea typeface="Source Sans Pro" panose="020B0503030403020204" pitchFamily="34" charset="0"/>
              </a:rPr>
              <a:t> Extremely high positive skewness (</a:t>
            </a:r>
            <a:r>
              <a:rPr lang="el-GR" sz="1200" dirty="0">
                <a:solidFill>
                  <a:schemeClr val="bg1"/>
                </a:solidFill>
                <a:effectLst/>
                <a:latin typeface="Source Sans Pro" panose="020B0503030403020204" pitchFamily="34" charset="0"/>
                <a:ea typeface="Source Sans Pro" panose="020B0503030403020204" pitchFamily="34" charset="0"/>
              </a:rPr>
              <a:t>γ₁ = 838.034) </a:t>
            </a:r>
            <a:r>
              <a:rPr lang="en-GB" sz="1200" dirty="0">
                <a:solidFill>
                  <a:schemeClr val="bg1"/>
                </a:solidFill>
                <a:effectLst/>
                <a:latin typeface="Source Sans Pro" panose="020B0503030403020204" pitchFamily="34" charset="0"/>
                <a:ea typeface="Source Sans Pro" panose="020B0503030403020204" pitchFamily="34" charset="0"/>
              </a:rPr>
              <a:t>indicates a long tail on the higher end.</a:t>
            </a: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High Kurtosis:</a:t>
            </a:r>
            <a:r>
              <a:rPr lang="en-GB" sz="1200" dirty="0">
                <a:solidFill>
                  <a:schemeClr val="bg1"/>
                </a:solidFill>
                <a:effectLst/>
                <a:latin typeface="Source Sans Pro" panose="020B0503030403020204" pitchFamily="34" charset="0"/>
                <a:ea typeface="Source Sans Pro" panose="020B0503030403020204" pitchFamily="34" charset="0"/>
              </a:rPr>
              <a:t> Extremely high kurtosis (</a:t>
            </a:r>
            <a:r>
              <a:rPr lang="el-GR" sz="1200" dirty="0">
                <a:solidFill>
                  <a:schemeClr val="bg1"/>
                </a:solidFill>
                <a:effectLst/>
                <a:latin typeface="Source Sans Pro" panose="020B0503030403020204" pitchFamily="34" charset="0"/>
                <a:ea typeface="Source Sans Pro" panose="020B0503030403020204" pitchFamily="34" charset="0"/>
              </a:rPr>
              <a:t>γ₂ = 813746.973) </a:t>
            </a:r>
            <a:r>
              <a:rPr lang="en-GB" sz="1200" dirty="0">
                <a:solidFill>
                  <a:schemeClr val="bg1"/>
                </a:solidFill>
                <a:effectLst/>
                <a:latin typeface="Source Sans Pro" panose="020B0503030403020204" pitchFamily="34" charset="0"/>
                <a:ea typeface="Source Sans Pro" panose="020B0503030403020204" pitchFamily="34" charset="0"/>
              </a:rPr>
              <a:t>suggests many extreme outliers, creating a very peaked distribution.</a:t>
            </a: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Shapiro-Wilk Test:</a:t>
            </a:r>
            <a:r>
              <a:rPr lang="en-GB" sz="1200" dirty="0">
                <a:solidFill>
                  <a:schemeClr val="bg1"/>
                </a:solidFill>
                <a:effectLst/>
                <a:latin typeface="Source Sans Pro" panose="020B0503030403020204" pitchFamily="34" charset="0"/>
                <a:ea typeface="Source Sans Pro" panose="020B0503030403020204" pitchFamily="34" charset="0"/>
              </a:rPr>
              <a:t> Significant deviation from normal distribution (W = 0.0014, p = 5.35e-249).</a:t>
            </a:r>
          </a:p>
          <a:p>
            <a:endParaRPr lang="en-GB" sz="1200" dirty="0">
              <a:solidFill>
                <a:schemeClr val="bg1"/>
              </a:solidFill>
              <a:effectLst/>
              <a:latin typeface="Source Sans Pro" panose="020B0503030403020204" pitchFamily="34" charset="0"/>
              <a:ea typeface="Source Sans Pro" panose="020B0503030403020204" pitchFamily="34" charset="0"/>
            </a:endParaRPr>
          </a:p>
          <a:p>
            <a:r>
              <a:rPr lang="en-GB" sz="1200" b="1" dirty="0">
                <a:solidFill>
                  <a:schemeClr val="bg1"/>
                </a:solidFill>
                <a:effectLst/>
                <a:latin typeface="Source Sans Pro" panose="020B0503030403020204" pitchFamily="34" charset="0"/>
                <a:ea typeface="Source Sans Pro" panose="020B0503030403020204" pitchFamily="34" charset="0"/>
              </a:rPr>
              <a:t>Temperature:</a:t>
            </a:r>
            <a:endParaRPr lang="en-GB" sz="1200" dirty="0">
              <a:solidFill>
                <a:schemeClr val="bg1"/>
              </a:solidFill>
              <a:effectLst/>
              <a:latin typeface="Source Sans Pro" panose="020B0503030403020204" pitchFamily="34" charset="0"/>
              <a:ea typeface="Source Sans Pro" panose="020B0503030403020204" pitchFamily="34" charset="0"/>
            </a:endParaRPr>
          </a:p>
          <a:p>
            <a:endParaRPr lang="en-GB" sz="1200" dirty="0">
              <a:solidFill>
                <a:schemeClr val="bg1"/>
              </a:solidFill>
              <a:effectLst/>
              <a:latin typeface="Source Sans Pro" panose="020B0503030403020204" pitchFamily="34" charset="0"/>
              <a:ea typeface="Source Sans Pro" panose="020B0503030403020204" pitchFamily="34" charset="0"/>
            </a:endParaRP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Moderate Skewness:</a:t>
            </a:r>
            <a:r>
              <a:rPr lang="en-GB" sz="1200" dirty="0">
                <a:solidFill>
                  <a:schemeClr val="bg1"/>
                </a:solidFill>
                <a:effectLst/>
                <a:latin typeface="Source Sans Pro" panose="020B0503030403020204" pitchFamily="34" charset="0"/>
                <a:ea typeface="Source Sans Pro" panose="020B0503030403020204" pitchFamily="34" charset="0"/>
              </a:rPr>
              <a:t> Positive skewness (</a:t>
            </a:r>
            <a:r>
              <a:rPr lang="el-GR" sz="1200" dirty="0">
                <a:solidFill>
                  <a:schemeClr val="bg1"/>
                </a:solidFill>
                <a:effectLst/>
                <a:latin typeface="Source Sans Pro" panose="020B0503030403020204" pitchFamily="34" charset="0"/>
                <a:ea typeface="Source Sans Pro" panose="020B0503030403020204" pitchFamily="34" charset="0"/>
              </a:rPr>
              <a:t>γ₁ = 0.678) </a:t>
            </a:r>
            <a:r>
              <a:rPr lang="en-GB" sz="1200" dirty="0">
                <a:solidFill>
                  <a:schemeClr val="bg1"/>
                </a:solidFill>
                <a:effectLst/>
                <a:latin typeface="Source Sans Pro" panose="020B0503030403020204" pitchFamily="34" charset="0"/>
                <a:ea typeface="Source Sans Pro" panose="020B0503030403020204" pitchFamily="34" charset="0"/>
              </a:rPr>
              <a:t>indicates a moderate right skew.</a:t>
            </a: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Slightly Elevated Kurtosis:</a:t>
            </a:r>
            <a:r>
              <a:rPr lang="en-GB" sz="1200" dirty="0">
                <a:solidFill>
                  <a:schemeClr val="bg1"/>
                </a:solidFill>
                <a:effectLst/>
                <a:latin typeface="Source Sans Pro" panose="020B0503030403020204" pitchFamily="34" charset="0"/>
                <a:ea typeface="Source Sans Pro" panose="020B0503030403020204" pitchFamily="34" charset="0"/>
              </a:rPr>
              <a:t> Kurtosis (</a:t>
            </a:r>
            <a:r>
              <a:rPr lang="el-GR" sz="1200" dirty="0">
                <a:solidFill>
                  <a:schemeClr val="bg1"/>
                </a:solidFill>
                <a:effectLst/>
                <a:latin typeface="Source Sans Pro" panose="020B0503030403020204" pitchFamily="34" charset="0"/>
                <a:ea typeface="Source Sans Pro" panose="020B0503030403020204" pitchFamily="34" charset="0"/>
              </a:rPr>
              <a:t>γ₂ = 1.723) </a:t>
            </a:r>
            <a:r>
              <a:rPr lang="en-GB" sz="1200" dirty="0">
                <a:solidFill>
                  <a:schemeClr val="bg1"/>
                </a:solidFill>
                <a:effectLst/>
                <a:latin typeface="Source Sans Pro" panose="020B0503030403020204" pitchFamily="34" charset="0"/>
                <a:ea typeface="Source Sans Pro" panose="020B0503030403020204" pitchFamily="34" charset="0"/>
              </a:rPr>
              <a:t>suggests somewhat heavier tails than normal.</a:t>
            </a: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Shapiro-Wilk Test:</a:t>
            </a:r>
            <a:r>
              <a:rPr lang="en-GB" sz="1200" dirty="0">
                <a:solidFill>
                  <a:schemeClr val="bg1"/>
                </a:solidFill>
                <a:effectLst/>
                <a:latin typeface="Source Sans Pro" panose="020B0503030403020204" pitchFamily="34" charset="0"/>
                <a:ea typeface="Source Sans Pro" panose="020B0503030403020204" pitchFamily="34" charset="0"/>
              </a:rPr>
              <a:t> Deviates from normal distribution (W = 0.974, p = 2.15e-121), though less severely than Luminosity.</a:t>
            </a:r>
          </a:p>
          <a:p>
            <a:endParaRPr lang="en-GB" sz="1200" dirty="0">
              <a:solidFill>
                <a:schemeClr val="bg1"/>
              </a:solidFill>
              <a:effectLst/>
              <a:latin typeface="Source Sans Pro" panose="020B0503030403020204" pitchFamily="34" charset="0"/>
              <a:ea typeface="Source Sans Pro" panose="020B0503030403020204" pitchFamily="34" charset="0"/>
            </a:endParaRPr>
          </a:p>
          <a:p>
            <a:r>
              <a:rPr lang="en-GB" sz="1200" b="1" dirty="0">
                <a:solidFill>
                  <a:schemeClr val="bg1"/>
                </a:solidFill>
                <a:effectLst/>
                <a:latin typeface="Source Sans Pro" panose="020B0503030403020204" pitchFamily="34" charset="0"/>
                <a:ea typeface="Source Sans Pro" panose="020B0503030403020204" pitchFamily="34" charset="0"/>
              </a:rPr>
              <a:t>Mass:</a:t>
            </a:r>
            <a:endParaRPr lang="en-GB" sz="1200" dirty="0">
              <a:solidFill>
                <a:schemeClr val="bg1"/>
              </a:solidFill>
              <a:effectLst/>
              <a:latin typeface="Source Sans Pro" panose="020B0503030403020204" pitchFamily="34" charset="0"/>
              <a:ea typeface="Source Sans Pro" panose="020B0503030403020204" pitchFamily="34" charset="0"/>
            </a:endParaRPr>
          </a:p>
          <a:p>
            <a:br>
              <a:rPr lang="en-GB" sz="1200" dirty="0">
                <a:solidFill>
                  <a:schemeClr val="bg1"/>
                </a:solidFill>
                <a:effectLst/>
                <a:latin typeface="Source Sans Pro" panose="020B0503030403020204" pitchFamily="34" charset="0"/>
                <a:ea typeface="Source Sans Pro" panose="020B0503030403020204" pitchFamily="34" charset="0"/>
              </a:rPr>
            </a:br>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Right Skew:</a:t>
            </a:r>
            <a:r>
              <a:rPr lang="en-GB" sz="1200" dirty="0">
                <a:solidFill>
                  <a:schemeClr val="bg1"/>
                </a:solidFill>
                <a:effectLst/>
                <a:latin typeface="Source Sans Pro" panose="020B0503030403020204" pitchFamily="34" charset="0"/>
                <a:ea typeface="Source Sans Pro" panose="020B0503030403020204" pitchFamily="34" charset="0"/>
              </a:rPr>
              <a:t> Positive skewness (</a:t>
            </a:r>
            <a:r>
              <a:rPr lang="el-GR" sz="1200" dirty="0">
                <a:solidFill>
                  <a:schemeClr val="bg1"/>
                </a:solidFill>
                <a:effectLst/>
                <a:latin typeface="Source Sans Pro" panose="020B0503030403020204" pitchFamily="34" charset="0"/>
                <a:ea typeface="Source Sans Pro" panose="020B0503030403020204" pitchFamily="34" charset="0"/>
              </a:rPr>
              <a:t>γ₁ = 2.465) </a:t>
            </a:r>
            <a:r>
              <a:rPr lang="en-GB" sz="1200" dirty="0">
                <a:solidFill>
                  <a:schemeClr val="bg1"/>
                </a:solidFill>
                <a:effectLst/>
                <a:latin typeface="Source Sans Pro" panose="020B0503030403020204" pitchFamily="34" charset="0"/>
                <a:ea typeface="Source Sans Pro" panose="020B0503030403020204" pitchFamily="34" charset="0"/>
              </a:rPr>
              <a:t>indicates a right skew.</a:t>
            </a: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Significant Outliers:</a:t>
            </a:r>
            <a:r>
              <a:rPr lang="en-GB" sz="1200" dirty="0">
                <a:solidFill>
                  <a:schemeClr val="bg1"/>
                </a:solidFill>
                <a:effectLst/>
                <a:latin typeface="Source Sans Pro" panose="020B0503030403020204" pitchFamily="34" charset="0"/>
                <a:ea typeface="Source Sans Pro" panose="020B0503030403020204" pitchFamily="34" charset="0"/>
              </a:rPr>
              <a:t> High kurtosis (</a:t>
            </a:r>
            <a:r>
              <a:rPr lang="el-GR" sz="1200" dirty="0">
                <a:solidFill>
                  <a:schemeClr val="bg1"/>
                </a:solidFill>
                <a:effectLst/>
                <a:latin typeface="Source Sans Pro" panose="020B0503030403020204" pitchFamily="34" charset="0"/>
                <a:ea typeface="Source Sans Pro" panose="020B0503030403020204" pitchFamily="34" charset="0"/>
              </a:rPr>
              <a:t>γ₂ = 37.286) </a:t>
            </a:r>
            <a:r>
              <a:rPr lang="en-GB" sz="1200" dirty="0">
                <a:solidFill>
                  <a:schemeClr val="bg1"/>
                </a:solidFill>
                <a:effectLst/>
                <a:latin typeface="Source Sans Pro" panose="020B0503030403020204" pitchFamily="34" charset="0"/>
                <a:ea typeface="Source Sans Pro" panose="020B0503030403020204" pitchFamily="34" charset="0"/>
              </a:rPr>
              <a:t>suggests heavy tails and significant outliers.</a:t>
            </a: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Shapiro-Wilk Test:</a:t>
            </a:r>
            <a:r>
              <a:rPr lang="en-GB" sz="1200" dirty="0">
                <a:solidFill>
                  <a:schemeClr val="bg1"/>
                </a:solidFill>
                <a:effectLst/>
                <a:latin typeface="Source Sans Pro" panose="020B0503030403020204" pitchFamily="34" charset="0"/>
                <a:ea typeface="Source Sans Pro" panose="020B0503030403020204" pitchFamily="34" charset="0"/>
              </a:rPr>
              <a:t> Not normally distributed (W = 0.879, p = 3.45e-169).</a:t>
            </a:r>
          </a:p>
          <a:p>
            <a:endParaRPr lang="en-GB" sz="1200" dirty="0">
              <a:solidFill>
                <a:schemeClr val="bg1"/>
              </a:solidFill>
              <a:effectLst/>
              <a:latin typeface="Source Sans Pro" panose="020B0503030403020204" pitchFamily="34" charset="0"/>
              <a:ea typeface="Source Sans Pro" panose="020B0503030403020204" pitchFamily="34" charset="0"/>
            </a:endParaRPr>
          </a:p>
          <a:p>
            <a:r>
              <a:rPr lang="en-GB" sz="1200" b="1" dirty="0">
                <a:solidFill>
                  <a:schemeClr val="bg1"/>
                </a:solidFill>
                <a:effectLst/>
                <a:latin typeface="Source Sans Pro" panose="020B0503030403020204" pitchFamily="34" charset="0"/>
                <a:ea typeface="Source Sans Pro" panose="020B0503030403020204" pitchFamily="34" charset="0"/>
              </a:rPr>
              <a:t>Radius:</a:t>
            </a:r>
            <a:endParaRPr lang="en-GB" sz="1200" dirty="0">
              <a:solidFill>
                <a:schemeClr val="bg1"/>
              </a:solidFill>
              <a:effectLst/>
              <a:latin typeface="Source Sans Pro" panose="020B0503030403020204" pitchFamily="34" charset="0"/>
              <a:ea typeface="Source Sans Pro" panose="020B0503030403020204" pitchFamily="34" charset="0"/>
            </a:endParaRPr>
          </a:p>
          <a:p>
            <a:endParaRPr lang="en-GB" sz="1200" dirty="0">
              <a:solidFill>
                <a:schemeClr val="bg1"/>
              </a:solidFill>
              <a:effectLst/>
              <a:latin typeface="Source Sans Pro" panose="020B0503030403020204" pitchFamily="34" charset="0"/>
              <a:ea typeface="Source Sans Pro" panose="020B0503030403020204" pitchFamily="34" charset="0"/>
            </a:endParaRP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Right Skew:</a:t>
            </a:r>
            <a:r>
              <a:rPr lang="en-GB" sz="1200" dirty="0">
                <a:solidFill>
                  <a:schemeClr val="bg1"/>
                </a:solidFill>
                <a:effectLst/>
                <a:latin typeface="Source Sans Pro" panose="020B0503030403020204" pitchFamily="34" charset="0"/>
                <a:ea typeface="Source Sans Pro" panose="020B0503030403020204" pitchFamily="34" charset="0"/>
              </a:rPr>
              <a:t> Positive skewness (</a:t>
            </a:r>
            <a:r>
              <a:rPr lang="el-GR" sz="1200" dirty="0">
                <a:solidFill>
                  <a:schemeClr val="bg1"/>
                </a:solidFill>
                <a:effectLst/>
                <a:latin typeface="Source Sans Pro" panose="020B0503030403020204" pitchFamily="34" charset="0"/>
                <a:ea typeface="Source Sans Pro" panose="020B0503030403020204" pitchFamily="34" charset="0"/>
              </a:rPr>
              <a:t>γ₁ = 1.487) </a:t>
            </a:r>
            <a:r>
              <a:rPr lang="en-GB" sz="1200" dirty="0">
                <a:solidFill>
                  <a:schemeClr val="bg1"/>
                </a:solidFill>
                <a:effectLst/>
                <a:latin typeface="Source Sans Pro" panose="020B0503030403020204" pitchFamily="34" charset="0"/>
                <a:ea typeface="Source Sans Pro" panose="020B0503030403020204" pitchFamily="34" charset="0"/>
              </a:rPr>
              <a:t>indicates a right skew.</a:t>
            </a: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Heavier Tails:</a:t>
            </a:r>
            <a:r>
              <a:rPr lang="en-GB" sz="1200" dirty="0">
                <a:solidFill>
                  <a:schemeClr val="bg1"/>
                </a:solidFill>
                <a:effectLst/>
                <a:latin typeface="Source Sans Pro" panose="020B0503030403020204" pitchFamily="34" charset="0"/>
                <a:ea typeface="Source Sans Pro" panose="020B0503030403020204" pitchFamily="34" charset="0"/>
              </a:rPr>
              <a:t> Elevated kurtosis (</a:t>
            </a:r>
            <a:r>
              <a:rPr lang="el-GR" sz="1200" dirty="0">
                <a:solidFill>
                  <a:schemeClr val="bg1"/>
                </a:solidFill>
                <a:effectLst/>
                <a:latin typeface="Source Sans Pro" panose="020B0503030403020204" pitchFamily="34" charset="0"/>
                <a:ea typeface="Source Sans Pro" panose="020B0503030403020204" pitchFamily="34" charset="0"/>
              </a:rPr>
              <a:t>γ₂ = 10.547) </a:t>
            </a:r>
            <a:r>
              <a:rPr lang="en-GB" sz="1200" dirty="0">
                <a:solidFill>
                  <a:schemeClr val="bg1"/>
                </a:solidFill>
                <a:effectLst/>
                <a:latin typeface="Source Sans Pro" panose="020B0503030403020204" pitchFamily="34" charset="0"/>
                <a:ea typeface="Source Sans Pro" panose="020B0503030403020204" pitchFamily="34" charset="0"/>
              </a:rPr>
              <a:t>suggests heavier tails and more outliers.</a:t>
            </a: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Shapiro-Wilk Test:</a:t>
            </a:r>
            <a:r>
              <a:rPr lang="en-GB" sz="1200" dirty="0">
                <a:solidFill>
                  <a:schemeClr val="bg1"/>
                </a:solidFill>
                <a:effectLst/>
                <a:latin typeface="Source Sans Pro" panose="020B0503030403020204" pitchFamily="34" charset="0"/>
                <a:ea typeface="Source Sans Pro" panose="020B0503030403020204" pitchFamily="34" charset="0"/>
              </a:rPr>
              <a:t> Significant deviation from normal distribution (W = 0.926, p = 6.73e-153).</a:t>
            </a:r>
          </a:p>
          <a:p>
            <a:endParaRPr lang="en-GB" sz="1200" dirty="0">
              <a:solidFill>
                <a:schemeClr val="bg1"/>
              </a:solidFill>
              <a:effectLst/>
              <a:latin typeface="Source Sans Pro" panose="020B0503030403020204" pitchFamily="34" charset="0"/>
              <a:ea typeface="Source Sans Pro" panose="020B0503030403020204" pitchFamily="34" charset="0"/>
            </a:endParaRPr>
          </a:p>
          <a:p>
            <a:r>
              <a:rPr lang="en-GB" sz="1200" b="1" dirty="0">
                <a:solidFill>
                  <a:schemeClr val="bg1"/>
                </a:solidFill>
                <a:effectLst/>
                <a:latin typeface="Source Sans Pro" panose="020B0503030403020204" pitchFamily="34" charset="0"/>
                <a:ea typeface="Source Sans Pro" panose="020B0503030403020204" pitchFamily="34" charset="0"/>
              </a:rPr>
              <a:t>Absolute Magnitude:</a:t>
            </a:r>
            <a:endParaRPr lang="en-GB" sz="1200" dirty="0">
              <a:solidFill>
                <a:schemeClr val="bg1"/>
              </a:solidFill>
              <a:effectLst/>
              <a:latin typeface="Source Sans Pro" panose="020B0503030403020204" pitchFamily="34" charset="0"/>
              <a:ea typeface="Source Sans Pro" panose="020B0503030403020204" pitchFamily="34" charset="0"/>
            </a:endParaRPr>
          </a:p>
          <a:p>
            <a:br>
              <a:rPr lang="en-GB" sz="1200" dirty="0">
                <a:solidFill>
                  <a:schemeClr val="bg1"/>
                </a:solidFill>
                <a:effectLst/>
                <a:latin typeface="Source Sans Pro" panose="020B0503030403020204" pitchFamily="34" charset="0"/>
                <a:ea typeface="Source Sans Pro" panose="020B0503030403020204" pitchFamily="34" charset="0"/>
              </a:rPr>
            </a:br>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Slight Positive Skew:</a:t>
            </a:r>
            <a:r>
              <a:rPr lang="en-GB" sz="1200" dirty="0">
                <a:solidFill>
                  <a:schemeClr val="bg1"/>
                </a:solidFill>
                <a:effectLst/>
                <a:latin typeface="Source Sans Pro" panose="020B0503030403020204" pitchFamily="34" charset="0"/>
                <a:ea typeface="Source Sans Pro" panose="020B0503030403020204" pitchFamily="34" charset="0"/>
              </a:rPr>
              <a:t> Skewness (</a:t>
            </a:r>
            <a:r>
              <a:rPr lang="el-GR" sz="1200" dirty="0">
                <a:solidFill>
                  <a:schemeClr val="bg1"/>
                </a:solidFill>
                <a:effectLst/>
                <a:latin typeface="Source Sans Pro" panose="020B0503030403020204" pitchFamily="34" charset="0"/>
                <a:ea typeface="Source Sans Pro" panose="020B0503030403020204" pitchFamily="34" charset="0"/>
              </a:rPr>
              <a:t>γ₁ = 0.091) </a:t>
            </a:r>
            <a:r>
              <a:rPr lang="en-GB" sz="1200" dirty="0">
                <a:solidFill>
                  <a:schemeClr val="bg1"/>
                </a:solidFill>
                <a:effectLst/>
                <a:latin typeface="Source Sans Pro" panose="020B0503030403020204" pitchFamily="34" charset="0"/>
                <a:ea typeface="Source Sans Pro" panose="020B0503030403020204" pitchFamily="34" charset="0"/>
              </a:rPr>
              <a:t>indicates a slight right skew.</a:t>
            </a: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Slightly Peaked:</a:t>
            </a:r>
            <a:r>
              <a:rPr lang="en-GB" sz="1200" dirty="0">
                <a:solidFill>
                  <a:schemeClr val="bg1"/>
                </a:solidFill>
                <a:effectLst/>
                <a:latin typeface="Source Sans Pro" panose="020B0503030403020204" pitchFamily="34" charset="0"/>
                <a:ea typeface="Source Sans Pro" panose="020B0503030403020204" pitchFamily="34" charset="0"/>
              </a:rPr>
              <a:t> Kurtosis (</a:t>
            </a:r>
            <a:r>
              <a:rPr lang="el-GR" sz="1200" dirty="0">
                <a:solidFill>
                  <a:schemeClr val="bg1"/>
                </a:solidFill>
                <a:effectLst/>
                <a:latin typeface="Source Sans Pro" panose="020B0503030403020204" pitchFamily="34" charset="0"/>
                <a:ea typeface="Source Sans Pro" panose="020B0503030403020204" pitchFamily="34" charset="0"/>
              </a:rPr>
              <a:t>γ₂ = 0.410) </a:t>
            </a:r>
            <a:r>
              <a:rPr lang="en-GB" sz="1200" dirty="0">
                <a:solidFill>
                  <a:schemeClr val="bg1"/>
                </a:solidFill>
                <a:effectLst/>
                <a:latin typeface="Source Sans Pro" panose="020B0503030403020204" pitchFamily="34" charset="0"/>
                <a:ea typeface="Source Sans Pro" panose="020B0503030403020204" pitchFamily="34" charset="0"/>
              </a:rPr>
              <a:t>suggests a slightly peaked distribution with fewer outliers.</a:t>
            </a:r>
          </a:p>
          <a:p>
            <a:r>
              <a:rPr lang="en-GB" sz="1200" dirty="0">
                <a:solidFill>
                  <a:schemeClr val="bg1"/>
                </a:solidFill>
                <a:effectLst/>
                <a:latin typeface="Source Sans Pro" panose="020B0503030403020204" pitchFamily="34" charset="0"/>
                <a:ea typeface="Source Sans Pro" panose="020B0503030403020204" pitchFamily="34" charset="0"/>
              </a:rPr>
              <a:t>• </a:t>
            </a:r>
            <a:r>
              <a:rPr lang="en-GB" sz="1200" b="1" dirty="0">
                <a:solidFill>
                  <a:schemeClr val="bg1"/>
                </a:solidFill>
                <a:effectLst/>
                <a:latin typeface="Source Sans Pro" panose="020B0503030403020204" pitchFamily="34" charset="0"/>
                <a:ea typeface="Source Sans Pro" panose="020B0503030403020204" pitchFamily="34" charset="0"/>
              </a:rPr>
              <a:t>Shapiro-Wilk Test:</a:t>
            </a:r>
            <a:r>
              <a:rPr lang="en-GB" sz="1200" dirty="0">
                <a:solidFill>
                  <a:schemeClr val="bg1"/>
                </a:solidFill>
                <a:effectLst/>
                <a:latin typeface="Source Sans Pro" panose="020B0503030403020204" pitchFamily="34" charset="0"/>
                <a:ea typeface="Source Sans Pro" panose="020B0503030403020204" pitchFamily="34" charset="0"/>
              </a:rPr>
              <a:t> Significant deviation from normal distribution (W = 0.993, p = 1.37e-84).</a:t>
            </a:r>
          </a:p>
          <a:p>
            <a:endParaRPr lang="en-GB" sz="1200" dirty="0">
              <a:solidFill>
                <a:srgbClr val="0E0E0E"/>
              </a:solidFill>
              <a:effectLst/>
              <a:latin typeface="Source Sans Pro" panose="020B0503030403020204" pitchFamily="34" charset="0"/>
              <a:ea typeface="Source Sans Pro" panose="020B0503030403020204" pitchFamily="34" charset="0"/>
            </a:endParaRPr>
          </a:p>
          <a:p>
            <a:br>
              <a:rPr lang="en-GB" sz="1200" dirty="0">
                <a:solidFill>
                  <a:srgbClr val="0E0E0E"/>
                </a:solidFill>
                <a:effectLst/>
                <a:latin typeface="Source Sans Pro" panose="020B0503030403020204" pitchFamily="34" charset="0"/>
                <a:ea typeface="Source Sans Pro" panose="020B0503030403020204" pitchFamily="34" charset="0"/>
              </a:rPr>
            </a:br>
            <a:endParaRPr lang="en-GB" sz="1200" dirty="0">
              <a:solidFill>
                <a:srgbClr val="0E0E0E"/>
              </a:solidFill>
              <a:effectLst/>
              <a:latin typeface="Source Sans Pro" panose="020B0503030403020204" pitchFamily="34" charset="0"/>
              <a:ea typeface="Source Sans Pro" panose="020B0503030403020204" pitchFamily="34" charset="0"/>
            </a:endParaRPr>
          </a:p>
        </p:txBody>
      </p:sp>
      <p:pic>
        <p:nvPicPr>
          <p:cNvPr id="6" name="Image 0" descr="preencoded.png">
            <a:extLst>
              <a:ext uri="{FF2B5EF4-FFF2-40B4-BE49-F238E27FC236}">
                <a16:creationId xmlns:a16="http://schemas.microsoft.com/office/drawing/2014/main" id="{BDE1D00E-D82A-05F2-4CB4-6A1C6F01E9F7}"/>
              </a:ext>
            </a:extLst>
          </p:cNvPr>
          <p:cNvPicPr>
            <a:picLocks noChangeAspect="1"/>
          </p:cNvPicPr>
          <p:nvPr/>
        </p:nvPicPr>
        <p:blipFill>
          <a:blip r:embed="rId3"/>
          <a:stretch>
            <a:fillRect/>
          </a:stretch>
        </p:blipFill>
        <p:spPr>
          <a:xfrm>
            <a:off x="9143999" y="-585216"/>
            <a:ext cx="5486400" cy="10314623"/>
          </a:xfrm>
          <a:prstGeom prst="rect">
            <a:avLst/>
          </a:prstGeom>
        </p:spPr>
      </p:pic>
    </p:spTree>
    <p:extLst>
      <p:ext uri="{BB962C8B-B14F-4D97-AF65-F5344CB8AC3E}">
        <p14:creationId xmlns:p14="http://schemas.microsoft.com/office/powerpoint/2010/main" val="311917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228600" y="-203200"/>
            <a:ext cx="15265400" cy="8813800"/>
          </a:xfrm>
          <a:prstGeom prst="rect">
            <a:avLst/>
          </a:prstGeom>
          <a:solidFill>
            <a:srgbClr val="252833"/>
          </a:solidFill>
          <a:ln/>
        </p:spPr>
        <p:txBody>
          <a:bodyPr/>
          <a:lstStyle/>
          <a:p>
            <a:endParaRPr lang="en-US"/>
          </a:p>
        </p:txBody>
      </p:sp>
      <p:sp>
        <p:nvSpPr>
          <p:cNvPr id="5" name="Text 2"/>
          <p:cNvSpPr/>
          <p:nvPr/>
        </p:nvSpPr>
        <p:spPr>
          <a:xfrm>
            <a:off x="677779" y="310831"/>
            <a:ext cx="7934325" cy="1016318"/>
          </a:xfrm>
          <a:prstGeom prst="rect">
            <a:avLst/>
          </a:prstGeom>
          <a:noFill/>
          <a:ln/>
        </p:spPr>
        <p:txBody>
          <a:bodyPr wrap="squar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Distribution Analysis</a:t>
            </a:r>
            <a:endParaRPr lang="en-US" sz="3202" dirty="0"/>
          </a:p>
        </p:txBody>
      </p:sp>
      <p:sp>
        <p:nvSpPr>
          <p:cNvPr id="7" name="Text 4"/>
          <p:cNvSpPr/>
          <p:nvPr/>
        </p:nvSpPr>
        <p:spPr>
          <a:xfrm>
            <a:off x="754737" y="2549604"/>
            <a:ext cx="88821" cy="243959"/>
          </a:xfrm>
          <a:prstGeom prst="rect">
            <a:avLst/>
          </a:prstGeom>
          <a:noFill/>
          <a:ln/>
        </p:spPr>
        <p:txBody>
          <a:bodyPr wrap="none" rtlCol="0" anchor="t"/>
          <a:lstStyle/>
          <a:p>
            <a:pPr marL="0" indent="0" algn="ctr">
              <a:lnSpc>
                <a:spcPts val="1921"/>
              </a:lnSpc>
              <a:buNone/>
            </a:pPr>
            <a:endParaRPr lang="en-US" sz="1921" dirty="0"/>
          </a:p>
        </p:txBody>
      </p:sp>
      <p:sp>
        <p:nvSpPr>
          <p:cNvPr id="11" name="Text 8"/>
          <p:cNvSpPr/>
          <p:nvPr/>
        </p:nvSpPr>
        <p:spPr>
          <a:xfrm>
            <a:off x="733663" y="3827621"/>
            <a:ext cx="130969" cy="243959"/>
          </a:xfrm>
          <a:prstGeom prst="rect">
            <a:avLst/>
          </a:prstGeom>
          <a:noFill/>
          <a:ln/>
        </p:spPr>
        <p:txBody>
          <a:bodyPr wrap="none" rtlCol="0" anchor="t"/>
          <a:lstStyle/>
          <a:p>
            <a:pPr marL="0" indent="0" algn="ctr">
              <a:lnSpc>
                <a:spcPts val="1921"/>
              </a:lnSpc>
              <a:buNone/>
            </a:pPr>
            <a:endParaRPr lang="en-US" sz="1921" dirty="0"/>
          </a:p>
        </p:txBody>
      </p:sp>
      <p:sp>
        <p:nvSpPr>
          <p:cNvPr id="15" name="Text 12"/>
          <p:cNvSpPr/>
          <p:nvPr/>
        </p:nvSpPr>
        <p:spPr>
          <a:xfrm>
            <a:off x="731282" y="5105638"/>
            <a:ext cx="135850" cy="243959"/>
          </a:xfrm>
          <a:prstGeom prst="rect">
            <a:avLst/>
          </a:prstGeom>
          <a:noFill/>
          <a:ln/>
        </p:spPr>
        <p:txBody>
          <a:bodyPr wrap="none" rtlCol="0" anchor="t"/>
          <a:lstStyle/>
          <a:p>
            <a:pPr marL="0" indent="0" algn="ctr">
              <a:lnSpc>
                <a:spcPts val="1921"/>
              </a:lnSpc>
              <a:buNone/>
            </a:pPr>
            <a:endParaRPr lang="en-US" sz="1921" dirty="0"/>
          </a:p>
        </p:txBody>
      </p:sp>
      <p:sp>
        <p:nvSpPr>
          <p:cNvPr id="19" name="Text 16"/>
          <p:cNvSpPr/>
          <p:nvPr/>
        </p:nvSpPr>
        <p:spPr>
          <a:xfrm>
            <a:off x="733068" y="6383655"/>
            <a:ext cx="132278" cy="243959"/>
          </a:xfrm>
          <a:prstGeom prst="rect">
            <a:avLst/>
          </a:prstGeom>
          <a:noFill/>
          <a:ln/>
        </p:spPr>
        <p:txBody>
          <a:bodyPr wrap="none" rtlCol="0" anchor="t"/>
          <a:lstStyle/>
          <a:p>
            <a:pPr marL="0" indent="0" algn="ctr">
              <a:lnSpc>
                <a:spcPts val="1921"/>
              </a:lnSpc>
              <a:buNone/>
            </a:pPr>
            <a:endParaRPr lang="en-US" sz="1921" dirty="0"/>
          </a:p>
        </p:txBody>
      </p:sp>
      <p:pic>
        <p:nvPicPr>
          <p:cNvPr id="23" name="Image 0" descr="preencoded.png">
            <a:extLst>
              <a:ext uri="{FF2B5EF4-FFF2-40B4-BE49-F238E27FC236}">
                <a16:creationId xmlns:a16="http://schemas.microsoft.com/office/drawing/2014/main" id="{54029137-48D0-40B0-832C-EEFB6E2B3B8F}"/>
              </a:ext>
            </a:extLst>
          </p:cNvPr>
          <p:cNvPicPr>
            <a:picLocks noChangeAspect="1"/>
          </p:cNvPicPr>
          <p:nvPr/>
        </p:nvPicPr>
        <p:blipFill>
          <a:blip r:embed="rId3"/>
          <a:stretch>
            <a:fillRect/>
          </a:stretch>
        </p:blipFill>
        <p:spPr>
          <a:xfrm>
            <a:off x="9332669" y="-2914"/>
            <a:ext cx="5281689" cy="8229600"/>
          </a:xfrm>
          <a:prstGeom prst="rect">
            <a:avLst/>
          </a:prstGeom>
        </p:spPr>
      </p:pic>
      <p:pic>
        <p:nvPicPr>
          <p:cNvPr id="22" name="Picture 21" descr="A comparison of a graph&#10;&#10;Description automatically generated">
            <a:extLst>
              <a:ext uri="{FF2B5EF4-FFF2-40B4-BE49-F238E27FC236}">
                <a16:creationId xmlns:a16="http://schemas.microsoft.com/office/drawing/2014/main" id="{A01AED1B-4DC4-C15A-50BE-6CB0F125B966}"/>
              </a:ext>
            </a:extLst>
          </p:cNvPr>
          <p:cNvPicPr>
            <a:picLocks noChangeAspect="1"/>
          </p:cNvPicPr>
          <p:nvPr/>
        </p:nvPicPr>
        <p:blipFill>
          <a:blip r:embed="rId4"/>
          <a:stretch>
            <a:fillRect/>
          </a:stretch>
        </p:blipFill>
        <p:spPr>
          <a:xfrm>
            <a:off x="754737" y="952583"/>
            <a:ext cx="5810162" cy="1428196"/>
          </a:xfrm>
          <a:prstGeom prst="rect">
            <a:avLst/>
          </a:prstGeom>
        </p:spPr>
      </p:pic>
      <p:pic>
        <p:nvPicPr>
          <p:cNvPr id="25" name="Picture 24" descr="A graph of a curve and a line&#10;&#10;Description automatically generated with medium confidence">
            <a:extLst>
              <a:ext uri="{FF2B5EF4-FFF2-40B4-BE49-F238E27FC236}">
                <a16:creationId xmlns:a16="http://schemas.microsoft.com/office/drawing/2014/main" id="{0D87FACE-F13F-F8AC-B06A-8C65760C8186}"/>
              </a:ext>
            </a:extLst>
          </p:cNvPr>
          <p:cNvPicPr>
            <a:picLocks noChangeAspect="1"/>
          </p:cNvPicPr>
          <p:nvPr/>
        </p:nvPicPr>
        <p:blipFill>
          <a:blip r:embed="rId5"/>
          <a:stretch>
            <a:fillRect/>
          </a:stretch>
        </p:blipFill>
        <p:spPr>
          <a:xfrm>
            <a:off x="759416" y="3762546"/>
            <a:ext cx="5805484" cy="1427046"/>
          </a:xfrm>
          <a:prstGeom prst="rect">
            <a:avLst/>
          </a:prstGeom>
        </p:spPr>
      </p:pic>
      <p:pic>
        <p:nvPicPr>
          <p:cNvPr id="27" name="Picture 26" descr="A screenshot of a graph&#10;&#10;Description automatically generated">
            <a:extLst>
              <a:ext uri="{FF2B5EF4-FFF2-40B4-BE49-F238E27FC236}">
                <a16:creationId xmlns:a16="http://schemas.microsoft.com/office/drawing/2014/main" id="{71059451-91BC-DE66-4F3A-3117DF87627E}"/>
              </a:ext>
            </a:extLst>
          </p:cNvPr>
          <p:cNvPicPr>
            <a:picLocks noChangeAspect="1"/>
          </p:cNvPicPr>
          <p:nvPr/>
        </p:nvPicPr>
        <p:blipFill>
          <a:blip r:embed="rId6"/>
          <a:stretch>
            <a:fillRect/>
          </a:stretch>
        </p:blipFill>
        <p:spPr>
          <a:xfrm>
            <a:off x="754737" y="2387232"/>
            <a:ext cx="5810162" cy="1383565"/>
          </a:xfrm>
          <a:prstGeom prst="rect">
            <a:avLst/>
          </a:prstGeom>
        </p:spPr>
      </p:pic>
      <p:pic>
        <p:nvPicPr>
          <p:cNvPr id="29" name="Picture 28" descr="A comparison of a graph&#10;&#10;Description automatically generated">
            <a:extLst>
              <a:ext uri="{FF2B5EF4-FFF2-40B4-BE49-F238E27FC236}">
                <a16:creationId xmlns:a16="http://schemas.microsoft.com/office/drawing/2014/main" id="{48244A58-53CB-DABB-C1B0-A8F1F0CAD215}"/>
              </a:ext>
            </a:extLst>
          </p:cNvPr>
          <p:cNvPicPr>
            <a:picLocks noChangeAspect="1"/>
          </p:cNvPicPr>
          <p:nvPr/>
        </p:nvPicPr>
        <p:blipFill>
          <a:blip r:embed="rId7"/>
          <a:stretch>
            <a:fillRect/>
          </a:stretch>
        </p:blipFill>
        <p:spPr>
          <a:xfrm>
            <a:off x="757292" y="6608691"/>
            <a:ext cx="5805484" cy="1427045"/>
          </a:xfrm>
          <a:prstGeom prst="rect">
            <a:avLst/>
          </a:prstGeom>
        </p:spPr>
      </p:pic>
      <p:pic>
        <p:nvPicPr>
          <p:cNvPr id="31" name="Picture 30" descr="A comparison of a graph&#10;&#10;Description automatically generated">
            <a:extLst>
              <a:ext uri="{FF2B5EF4-FFF2-40B4-BE49-F238E27FC236}">
                <a16:creationId xmlns:a16="http://schemas.microsoft.com/office/drawing/2014/main" id="{3AAD180B-DB8A-9B0D-AB79-79BF226ACE5E}"/>
              </a:ext>
            </a:extLst>
          </p:cNvPr>
          <p:cNvPicPr>
            <a:picLocks noChangeAspect="1"/>
          </p:cNvPicPr>
          <p:nvPr/>
        </p:nvPicPr>
        <p:blipFill>
          <a:blip r:embed="rId8"/>
          <a:stretch>
            <a:fillRect/>
          </a:stretch>
        </p:blipFill>
        <p:spPr>
          <a:xfrm>
            <a:off x="757786" y="5176340"/>
            <a:ext cx="5805485" cy="1427045"/>
          </a:xfrm>
          <a:prstGeom prst="rect">
            <a:avLst/>
          </a:prstGeom>
        </p:spPr>
      </p:pic>
    </p:spTree>
    <p:extLst>
      <p:ext uri="{BB962C8B-B14F-4D97-AF65-F5344CB8AC3E}">
        <p14:creationId xmlns:p14="http://schemas.microsoft.com/office/powerpoint/2010/main" val="548846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381000" y="-254000"/>
            <a:ext cx="15544800" cy="8712200"/>
          </a:xfrm>
          <a:prstGeom prst="rect">
            <a:avLst/>
          </a:prstGeom>
          <a:solidFill>
            <a:srgbClr val="252833"/>
          </a:solidFill>
          <a:ln/>
        </p:spPr>
        <p:txBody>
          <a:bodyPr/>
          <a:lstStyle/>
          <a:p>
            <a:endParaRPr lang="en-US"/>
          </a:p>
        </p:txBody>
      </p:sp>
      <p:sp>
        <p:nvSpPr>
          <p:cNvPr id="5" name="Text 2"/>
          <p:cNvSpPr/>
          <p:nvPr/>
        </p:nvSpPr>
        <p:spPr>
          <a:xfrm>
            <a:off x="677779" y="310831"/>
            <a:ext cx="7934325" cy="1016318"/>
          </a:xfrm>
          <a:prstGeom prst="rect">
            <a:avLst/>
          </a:prstGeom>
          <a:noFill/>
          <a:ln/>
        </p:spPr>
        <p:txBody>
          <a:bodyPr wrap="squar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Distribution Analysis</a:t>
            </a:r>
            <a:endParaRPr lang="en-US" sz="3202" dirty="0"/>
          </a:p>
        </p:txBody>
      </p:sp>
      <p:sp>
        <p:nvSpPr>
          <p:cNvPr id="7" name="Text 4"/>
          <p:cNvSpPr/>
          <p:nvPr/>
        </p:nvSpPr>
        <p:spPr>
          <a:xfrm>
            <a:off x="754737" y="2549604"/>
            <a:ext cx="88821" cy="243959"/>
          </a:xfrm>
          <a:prstGeom prst="rect">
            <a:avLst/>
          </a:prstGeom>
          <a:noFill/>
          <a:ln/>
        </p:spPr>
        <p:txBody>
          <a:bodyPr wrap="none" rtlCol="0" anchor="t"/>
          <a:lstStyle/>
          <a:p>
            <a:pPr marL="0" indent="0" algn="ctr">
              <a:lnSpc>
                <a:spcPts val="1921"/>
              </a:lnSpc>
              <a:buNone/>
            </a:pPr>
            <a:endParaRPr lang="en-US" sz="1921" dirty="0"/>
          </a:p>
        </p:txBody>
      </p:sp>
      <p:sp>
        <p:nvSpPr>
          <p:cNvPr id="11" name="Text 8"/>
          <p:cNvSpPr/>
          <p:nvPr/>
        </p:nvSpPr>
        <p:spPr>
          <a:xfrm>
            <a:off x="733663" y="3827621"/>
            <a:ext cx="130969" cy="243959"/>
          </a:xfrm>
          <a:prstGeom prst="rect">
            <a:avLst/>
          </a:prstGeom>
          <a:noFill/>
          <a:ln/>
        </p:spPr>
        <p:txBody>
          <a:bodyPr wrap="none" rtlCol="0" anchor="t"/>
          <a:lstStyle/>
          <a:p>
            <a:pPr marL="0" indent="0" algn="ctr">
              <a:lnSpc>
                <a:spcPts val="1921"/>
              </a:lnSpc>
              <a:buNone/>
            </a:pPr>
            <a:endParaRPr lang="en-US" sz="1921" dirty="0"/>
          </a:p>
        </p:txBody>
      </p:sp>
      <p:sp>
        <p:nvSpPr>
          <p:cNvPr id="15" name="Text 12"/>
          <p:cNvSpPr/>
          <p:nvPr/>
        </p:nvSpPr>
        <p:spPr>
          <a:xfrm>
            <a:off x="731282" y="5105638"/>
            <a:ext cx="135850" cy="243959"/>
          </a:xfrm>
          <a:prstGeom prst="rect">
            <a:avLst/>
          </a:prstGeom>
          <a:noFill/>
          <a:ln/>
        </p:spPr>
        <p:txBody>
          <a:bodyPr wrap="none" rtlCol="0" anchor="t"/>
          <a:lstStyle/>
          <a:p>
            <a:pPr marL="0" indent="0" algn="ctr">
              <a:lnSpc>
                <a:spcPts val="1921"/>
              </a:lnSpc>
              <a:buNone/>
            </a:pPr>
            <a:endParaRPr lang="en-US" sz="1921" dirty="0"/>
          </a:p>
        </p:txBody>
      </p:sp>
      <p:sp>
        <p:nvSpPr>
          <p:cNvPr id="19" name="Text 16"/>
          <p:cNvSpPr/>
          <p:nvPr/>
        </p:nvSpPr>
        <p:spPr>
          <a:xfrm>
            <a:off x="733068" y="6383655"/>
            <a:ext cx="132278" cy="243959"/>
          </a:xfrm>
          <a:prstGeom prst="rect">
            <a:avLst/>
          </a:prstGeom>
          <a:noFill/>
          <a:ln/>
        </p:spPr>
        <p:txBody>
          <a:bodyPr wrap="none" rtlCol="0" anchor="t"/>
          <a:lstStyle/>
          <a:p>
            <a:pPr marL="0" indent="0" algn="ctr">
              <a:lnSpc>
                <a:spcPts val="1921"/>
              </a:lnSpc>
              <a:buNone/>
            </a:pPr>
            <a:endParaRPr lang="en-US" sz="1921" dirty="0"/>
          </a:p>
        </p:txBody>
      </p:sp>
      <p:pic>
        <p:nvPicPr>
          <p:cNvPr id="6" name="Picture 5" descr="A graph of a function&#10;&#10;Description automatically generated with medium confidence">
            <a:extLst>
              <a:ext uri="{FF2B5EF4-FFF2-40B4-BE49-F238E27FC236}">
                <a16:creationId xmlns:a16="http://schemas.microsoft.com/office/drawing/2014/main" id="{3E194500-AD66-FE77-EC6F-8B7ECA08A374}"/>
              </a:ext>
            </a:extLst>
          </p:cNvPr>
          <p:cNvPicPr>
            <a:picLocks noChangeAspect="1"/>
          </p:cNvPicPr>
          <p:nvPr/>
        </p:nvPicPr>
        <p:blipFill>
          <a:blip r:embed="rId3"/>
          <a:stretch>
            <a:fillRect/>
          </a:stretch>
        </p:blipFill>
        <p:spPr>
          <a:xfrm>
            <a:off x="864008" y="2415543"/>
            <a:ext cx="5810400" cy="1429253"/>
          </a:xfrm>
          <a:prstGeom prst="rect">
            <a:avLst/>
          </a:prstGeom>
        </p:spPr>
      </p:pic>
      <p:pic>
        <p:nvPicPr>
          <p:cNvPr id="9" name="Picture 8" descr="A graph of a line and a line&#10;&#10;Description automatically generated with medium confidence">
            <a:extLst>
              <a:ext uri="{FF2B5EF4-FFF2-40B4-BE49-F238E27FC236}">
                <a16:creationId xmlns:a16="http://schemas.microsoft.com/office/drawing/2014/main" id="{17CE6657-69A6-9B73-5BFE-7A4357AD1649}"/>
              </a:ext>
            </a:extLst>
          </p:cNvPr>
          <p:cNvPicPr>
            <a:picLocks noChangeAspect="1"/>
          </p:cNvPicPr>
          <p:nvPr/>
        </p:nvPicPr>
        <p:blipFill>
          <a:blip r:embed="rId4"/>
          <a:stretch>
            <a:fillRect/>
          </a:stretch>
        </p:blipFill>
        <p:spPr>
          <a:xfrm>
            <a:off x="854242" y="1009789"/>
            <a:ext cx="5810400" cy="1428254"/>
          </a:xfrm>
          <a:prstGeom prst="rect">
            <a:avLst/>
          </a:prstGeom>
        </p:spPr>
      </p:pic>
      <p:pic>
        <p:nvPicPr>
          <p:cNvPr id="12" name="Picture 11" descr="A graph of a normal distribution&#10;&#10;Description automatically generated with medium confidence">
            <a:extLst>
              <a:ext uri="{FF2B5EF4-FFF2-40B4-BE49-F238E27FC236}">
                <a16:creationId xmlns:a16="http://schemas.microsoft.com/office/drawing/2014/main" id="{BD6CADF3-647C-1DE0-34C9-C08C10B32248}"/>
              </a:ext>
            </a:extLst>
          </p:cNvPr>
          <p:cNvPicPr>
            <a:picLocks noChangeAspect="1"/>
          </p:cNvPicPr>
          <p:nvPr/>
        </p:nvPicPr>
        <p:blipFill>
          <a:blip r:embed="rId5"/>
          <a:stretch>
            <a:fillRect/>
          </a:stretch>
        </p:blipFill>
        <p:spPr>
          <a:xfrm>
            <a:off x="864008" y="3843797"/>
            <a:ext cx="5810400" cy="1428254"/>
          </a:xfrm>
          <a:prstGeom prst="rect">
            <a:avLst/>
          </a:prstGeom>
        </p:spPr>
      </p:pic>
      <p:pic>
        <p:nvPicPr>
          <p:cNvPr id="14" name="Picture 13" descr="A graph of a normal distribution&#10;&#10;Description automatically generated with medium confidence">
            <a:extLst>
              <a:ext uri="{FF2B5EF4-FFF2-40B4-BE49-F238E27FC236}">
                <a16:creationId xmlns:a16="http://schemas.microsoft.com/office/drawing/2014/main" id="{AEF38991-C280-404F-6674-1B9CA93D146F}"/>
              </a:ext>
            </a:extLst>
          </p:cNvPr>
          <p:cNvPicPr>
            <a:picLocks noChangeAspect="1"/>
          </p:cNvPicPr>
          <p:nvPr/>
        </p:nvPicPr>
        <p:blipFill>
          <a:blip r:embed="rId6"/>
          <a:stretch>
            <a:fillRect/>
          </a:stretch>
        </p:blipFill>
        <p:spPr>
          <a:xfrm>
            <a:off x="864008" y="6644682"/>
            <a:ext cx="5810400" cy="1428254"/>
          </a:xfrm>
          <a:prstGeom prst="rect">
            <a:avLst/>
          </a:prstGeom>
        </p:spPr>
      </p:pic>
      <p:pic>
        <p:nvPicPr>
          <p:cNvPr id="17" name="Picture 16" descr="A graph of a normal distribution&#10;&#10;Description automatically generated with medium confidence">
            <a:extLst>
              <a:ext uri="{FF2B5EF4-FFF2-40B4-BE49-F238E27FC236}">
                <a16:creationId xmlns:a16="http://schemas.microsoft.com/office/drawing/2014/main" id="{55ABF316-7639-27D9-E980-CCB2F163931B}"/>
              </a:ext>
            </a:extLst>
          </p:cNvPr>
          <p:cNvPicPr>
            <a:picLocks noChangeAspect="1"/>
          </p:cNvPicPr>
          <p:nvPr/>
        </p:nvPicPr>
        <p:blipFill>
          <a:blip r:embed="rId7"/>
          <a:stretch>
            <a:fillRect/>
          </a:stretch>
        </p:blipFill>
        <p:spPr>
          <a:xfrm>
            <a:off x="854242" y="5234863"/>
            <a:ext cx="5810400" cy="1428254"/>
          </a:xfrm>
          <a:prstGeom prst="rect">
            <a:avLst/>
          </a:prstGeom>
        </p:spPr>
      </p:pic>
      <p:pic>
        <p:nvPicPr>
          <p:cNvPr id="18" name="Image 0" descr="preencoded.png">
            <a:extLst>
              <a:ext uri="{FF2B5EF4-FFF2-40B4-BE49-F238E27FC236}">
                <a16:creationId xmlns:a16="http://schemas.microsoft.com/office/drawing/2014/main" id="{89D9724E-640F-4962-9C66-019DD8FD8FC3}"/>
              </a:ext>
            </a:extLst>
          </p:cNvPr>
          <p:cNvPicPr>
            <a:picLocks noChangeAspect="1"/>
          </p:cNvPicPr>
          <p:nvPr/>
        </p:nvPicPr>
        <p:blipFill>
          <a:blip r:embed="rId8"/>
          <a:stretch>
            <a:fillRect/>
          </a:stretch>
        </p:blipFill>
        <p:spPr>
          <a:xfrm>
            <a:off x="9697850" y="-304741"/>
            <a:ext cx="5486400" cy="8839081"/>
          </a:xfrm>
          <a:prstGeom prst="rect">
            <a:avLst/>
          </a:prstGeom>
        </p:spPr>
      </p:pic>
    </p:spTree>
    <p:extLst>
      <p:ext uri="{BB962C8B-B14F-4D97-AF65-F5344CB8AC3E}">
        <p14:creationId xmlns:p14="http://schemas.microsoft.com/office/powerpoint/2010/main" val="683438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292608" y="-17050"/>
            <a:ext cx="15057120" cy="8380762"/>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1"/>
            <a:ext cx="5486400" cy="8191142"/>
          </a:xfrm>
          <a:prstGeom prst="rect">
            <a:avLst/>
          </a:prstGeom>
        </p:spPr>
      </p:pic>
      <p:sp>
        <p:nvSpPr>
          <p:cNvPr id="5" name="Text 2"/>
          <p:cNvSpPr/>
          <p:nvPr/>
        </p:nvSpPr>
        <p:spPr>
          <a:xfrm>
            <a:off x="6091238" y="475178"/>
            <a:ext cx="5896094" cy="508159"/>
          </a:xfrm>
          <a:prstGeom prst="rect">
            <a:avLst/>
          </a:prstGeom>
          <a:noFill/>
          <a:ln/>
        </p:spPr>
        <p:txBody>
          <a:bodyPr wrap="non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Correlation</a:t>
            </a:r>
            <a:endParaRPr lang="en-US" sz="3202" dirty="0"/>
          </a:p>
        </p:txBody>
      </p:sp>
      <p:sp>
        <p:nvSpPr>
          <p:cNvPr id="25" name="Text 22"/>
          <p:cNvSpPr/>
          <p:nvPr/>
        </p:nvSpPr>
        <p:spPr>
          <a:xfrm>
            <a:off x="6284297" y="7374136"/>
            <a:ext cx="132278" cy="243959"/>
          </a:xfrm>
          <a:prstGeom prst="rect">
            <a:avLst/>
          </a:prstGeom>
          <a:noFill/>
          <a:ln/>
        </p:spPr>
        <p:txBody>
          <a:bodyPr wrap="none" rtlCol="0" anchor="t"/>
          <a:lstStyle/>
          <a:p>
            <a:pPr marL="0" indent="0" algn="ctr">
              <a:lnSpc>
                <a:spcPts val="1921"/>
              </a:lnSpc>
              <a:buNone/>
            </a:pPr>
            <a:endParaRPr lang="en-US" sz="1921" dirty="0"/>
          </a:p>
        </p:txBody>
      </p:sp>
      <p:pic>
        <p:nvPicPr>
          <p:cNvPr id="28" name="Image 0" descr="preencoded.png">
            <a:extLst>
              <a:ext uri="{FF2B5EF4-FFF2-40B4-BE49-F238E27FC236}">
                <a16:creationId xmlns:a16="http://schemas.microsoft.com/office/drawing/2014/main" id="{48AE6ED7-194B-3857-5101-A7A2D6AC5F0E}"/>
              </a:ext>
            </a:extLst>
          </p:cNvPr>
          <p:cNvPicPr>
            <a:picLocks noChangeAspect="1"/>
          </p:cNvPicPr>
          <p:nvPr/>
        </p:nvPicPr>
        <p:blipFill>
          <a:blip r:embed="rId4"/>
          <a:stretch>
            <a:fillRect/>
          </a:stretch>
        </p:blipFill>
        <p:spPr>
          <a:xfrm>
            <a:off x="-12192" y="4059"/>
            <a:ext cx="5486400" cy="8232577"/>
          </a:xfrm>
          <a:prstGeom prst="rect">
            <a:avLst/>
          </a:prstGeom>
        </p:spPr>
      </p:pic>
      <p:pic>
        <p:nvPicPr>
          <p:cNvPr id="30" name="Picture 29" descr="A diagram of heatmap&#10;&#10;Description automatically generated">
            <a:extLst>
              <a:ext uri="{FF2B5EF4-FFF2-40B4-BE49-F238E27FC236}">
                <a16:creationId xmlns:a16="http://schemas.microsoft.com/office/drawing/2014/main" id="{8372CA69-910C-2D0C-0B6D-7FCFE7449D6E}"/>
              </a:ext>
            </a:extLst>
          </p:cNvPr>
          <p:cNvPicPr>
            <a:picLocks noChangeAspect="1"/>
          </p:cNvPicPr>
          <p:nvPr/>
        </p:nvPicPr>
        <p:blipFill>
          <a:blip r:embed="rId5"/>
          <a:stretch>
            <a:fillRect/>
          </a:stretch>
        </p:blipFill>
        <p:spPr>
          <a:xfrm>
            <a:off x="6350436" y="1458515"/>
            <a:ext cx="6997700" cy="5918200"/>
          </a:xfrm>
          <a:prstGeom prst="rect">
            <a:avLst/>
          </a:prstGeom>
        </p:spPr>
      </p:pic>
    </p:spTree>
    <p:extLst>
      <p:ext uri="{BB962C8B-B14F-4D97-AF65-F5344CB8AC3E}">
        <p14:creationId xmlns:p14="http://schemas.microsoft.com/office/powerpoint/2010/main" val="1683335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174713"/>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872621" y="2394818"/>
            <a:ext cx="4066342" cy="508159"/>
          </a:xfrm>
          <a:prstGeom prst="rect">
            <a:avLst/>
          </a:prstGeom>
          <a:noFill/>
          <a:ln/>
        </p:spPr>
        <p:txBody>
          <a:bodyPr wrap="non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Research Questions</a:t>
            </a:r>
            <a:endParaRPr lang="en-US" sz="3202" dirty="0"/>
          </a:p>
        </p:txBody>
      </p:sp>
      <p:sp>
        <p:nvSpPr>
          <p:cNvPr id="6" name="Shape 3"/>
          <p:cNvSpPr/>
          <p:nvPr/>
        </p:nvSpPr>
        <p:spPr>
          <a:xfrm>
            <a:off x="3121104" y="3162176"/>
            <a:ext cx="21550" cy="4944666"/>
          </a:xfrm>
          <a:prstGeom prst="rect">
            <a:avLst/>
          </a:prstGeom>
          <a:solidFill>
            <a:srgbClr val="6EB9FC"/>
          </a:solidFill>
          <a:ln/>
        </p:spPr>
        <p:txBody>
          <a:bodyPr/>
          <a:lstStyle/>
          <a:p>
            <a:endParaRPr lang="en-US"/>
          </a:p>
        </p:txBody>
      </p:sp>
      <p:sp>
        <p:nvSpPr>
          <p:cNvPr id="7" name="Shape 4"/>
          <p:cNvSpPr/>
          <p:nvPr/>
        </p:nvSpPr>
        <p:spPr>
          <a:xfrm>
            <a:off x="3326190" y="3540021"/>
            <a:ext cx="604837" cy="21550"/>
          </a:xfrm>
          <a:prstGeom prst="rect">
            <a:avLst/>
          </a:prstGeom>
          <a:solidFill>
            <a:srgbClr val="6EB9FC"/>
          </a:solidFill>
          <a:ln/>
        </p:spPr>
        <p:txBody>
          <a:bodyPr/>
          <a:lstStyle/>
          <a:p>
            <a:endParaRPr lang="en-US"/>
          </a:p>
        </p:txBody>
      </p:sp>
      <p:sp>
        <p:nvSpPr>
          <p:cNvPr id="8" name="Shape 5"/>
          <p:cNvSpPr/>
          <p:nvPr/>
        </p:nvSpPr>
        <p:spPr>
          <a:xfrm>
            <a:off x="2937450" y="3356486"/>
            <a:ext cx="388739" cy="388739"/>
          </a:xfrm>
          <a:prstGeom prst="roundRect">
            <a:avLst>
              <a:gd name="adj" fmla="val 13337"/>
            </a:avLst>
          </a:prstGeom>
          <a:solidFill>
            <a:srgbClr val="363A4A"/>
          </a:solidFill>
          <a:ln/>
        </p:spPr>
        <p:txBody>
          <a:bodyPr/>
          <a:lstStyle/>
          <a:p>
            <a:endParaRPr lang="en-US"/>
          </a:p>
        </p:txBody>
      </p:sp>
      <p:sp>
        <p:nvSpPr>
          <p:cNvPr id="9" name="Text 6"/>
          <p:cNvSpPr/>
          <p:nvPr/>
        </p:nvSpPr>
        <p:spPr>
          <a:xfrm>
            <a:off x="3087350" y="3428876"/>
            <a:ext cx="88821"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1</a:t>
            </a:r>
            <a:endParaRPr lang="en-US" sz="1921" dirty="0"/>
          </a:p>
        </p:txBody>
      </p:sp>
      <p:sp>
        <p:nvSpPr>
          <p:cNvPr id="10" name="Text 7"/>
          <p:cNvSpPr/>
          <p:nvPr/>
        </p:nvSpPr>
        <p:spPr>
          <a:xfrm>
            <a:off x="4082296" y="3334936"/>
            <a:ext cx="388358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Luminosity and Temperature Correlation</a:t>
            </a:r>
            <a:endParaRPr lang="en-US" sz="1601" dirty="0"/>
          </a:p>
        </p:txBody>
      </p:sp>
      <p:sp>
        <p:nvSpPr>
          <p:cNvPr id="11" name="Text 8"/>
          <p:cNvSpPr/>
          <p:nvPr/>
        </p:nvSpPr>
        <p:spPr>
          <a:xfrm>
            <a:off x="4082296" y="3685720"/>
            <a:ext cx="7675364" cy="829747"/>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How do stellar luminosity and temperature correlate across different types of stars within the Milky Way? We hypothesise a significant correlation between these properties, suggesting common underlying physical processes in stellar evolution.</a:t>
            </a:r>
            <a:endParaRPr lang="en-US" sz="1361" dirty="0"/>
          </a:p>
        </p:txBody>
      </p:sp>
      <p:sp>
        <p:nvSpPr>
          <p:cNvPr id="12" name="Shape 9"/>
          <p:cNvSpPr/>
          <p:nvPr/>
        </p:nvSpPr>
        <p:spPr>
          <a:xfrm>
            <a:off x="3326190" y="5245830"/>
            <a:ext cx="604837" cy="21550"/>
          </a:xfrm>
          <a:prstGeom prst="rect">
            <a:avLst/>
          </a:prstGeom>
          <a:solidFill>
            <a:srgbClr val="6EB9FC"/>
          </a:solidFill>
          <a:ln/>
        </p:spPr>
        <p:txBody>
          <a:bodyPr/>
          <a:lstStyle/>
          <a:p>
            <a:endParaRPr lang="en-US"/>
          </a:p>
        </p:txBody>
      </p:sp>
      <p:sp>
        <p:nvSpPr>
          <p:cNvPr id="13" name="Shape 10"/>
          <p:cNvSpPr/>
          <p:nvPr/>
        </p:nvSpPr>
        <p:spPr>
          <a:xfrm>
            <a:off x="2937450" y="5062295"/>
            <a:ext cx="388739" cy="388739"/>
          </a:xfrm>
          <a:prstGeom prst="roundRect">
            <a:avLst>
              <a:gd name="adj" fmla="val 13337"/>
            </a:avLst>
          </a:prstGeom>
          <a:solidFill>
            <a:srgbClr val="363A4A"/>
          </a:solidFill>
          <a:ln/>
        </p:spPr>
        <p:txBody>
          <a:bodyPr/>
          <a:lstStyle/>
          <a:p>
            <a:endParaRPr lang="en-US"/>
          </a:p>
        </p:txBody>
      </p:sp>
      <p:sp>
        <p:nvSpPr>
          <p:cNvPr id="14" name="Text 11"/>
          <p:cNvSpPr/>
          <p:nvPr/>
        </p:nvSpPr>
        <p:spPr>
          <a:xfrm>
            <a:off x="3066276" y="5134685"/>
            <a:ext cx="130969"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2</a:t>
            </a:r>
            <a:endParaRPr lang="en-US" sz="1921" dirty="0"/>
          </a:p>
        </p:txBody>
      </p:sp>
      <p:sp>
        <p:nvSpPr>
          <p:cNvPr id="15" name="Text 12"/>
          <p:cNvSpPr/>
          <p:nvPr/>
        </p:nvSpPr>
        <p:spPr>
          <a:xfrm>
            <a:off x="4082296" y="5040744"/>
            <a:ext cx="2739747"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Impact on Galactic Structure</a:t>
            </a:r>
            <a:endParaRPr lang="en-US" sz="1601" dirty="0"/>
          </a:p>
        </p:txBody>
      </p:sp>
      <p:sp>
        <p:nvSpPr>
          <p:cNvPr id="16" name="Text 13"/>
          <p:cNvSpPr/>
          <p:nvPr/>
        </p:nvSpPr>
        <p:spPr>
          <a:xfrm>
            <a:off x="4082296" y="5405345"/>
            <a:ext cx="7675364" cy="829747"/>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What role do stellar properties play in shaping the structure and dynamics of the Milky Way galaxy? We propose that these properties significantly influence factors such as star formation rates, galactic arms, and overall stellar distribution.</a:t>
            </a:r>
            <a:endParaRPr lang="en-US" sz="1361" dirty="0"/>
          </a:p>
        </p:txBody>
      </p:sp>
      <p:sp>
        <p:nvSpPr>
          <p:cNvPr id="17" name="Shape 14"/>
          <p:cNvSpPr/>
          <p:nvPr/>
        </p:nvSpPr>
        <p:spPr>
          <a:xfrm>
            <a:off x="3326190" y="6951638"/>
            <a:ext cx="604837" cy="21550"/>
          </a:xfrm>
          <a:prstGeom prst="rect">
            <a:avLst/>
          </a:prstGeom>
          <a:solidFill>
            <a:srgbClr val="6EB9FC"/>
          </a:solidFill>
          <a:ln/>
        </p:spPr>
        <p:txBody>
          <a:bodyPr/>
          <a:lstStyle/>
          <a:p>
            <a:endParaRPr lang="en-US"/>
          </a:p>
        </p:txBody>
      </p:sp>
      <p:sp>
        <p:nvSpPr>
          <p:cNvPr id="18" name="Shape 15"/>
          <p:cNvSpPr/>
          <p:nvPr/>
        </p:nvSpPr>
        <p:spPr>
          <a:xfrm>
            <a:off x="2937450" y="6768103"/>
            <a:ext cx="388739" cy="388739"/>
          </a:xfrm>
          <a:prstGeom prst="roundRect">
            <a:avLst>
              <a:gd name="adj" fmla="val 13337"/>
            </a:avLst>
          </a:prstGeom>
          <a:solidFill>
            <a:srgbClr val="363A4A"/>
          </a:solidFill>
          <a:ln/>
        </p:spPr>
        <p:txBody>
          <a:bodyPr/>
          <a:lstStyle/>
          <a:p>
            <a:endParaRPr lang="en-US"/>
          </a:p>
        </p:txBody>
      </p:sp>
      <p:sp>
        <p:nvSpPr>
          <p:cNvPr id="19" name="Text 16"/>
          <p:cNvSpPr/>
          <p:nvPr/>
        </p:nvSpPr>
        <p:spPr>
          <a:xfrm>
            <a:off x="3063895" y="6840493"/>
            <a:ext cx="135850"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3</a:t>
            </a:r>
            <a:endParaRPr lang="en-US" sz="1921" dirty="0"/>
          </a:p>
        </p:txBody>
      </p:sp>
      <p:sp>
        <p:nvSpPr>
          <p:cNvPr id="20" name="Text 17"/>
          <p:cNvSpPr/>
          <p:nvPr/>
        </p:nvSpPr>
        <p:spPr>
          <a:xfrm>
            <a:off x="4082296" y="6746553"/>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Regional Variations</a:t>
            </a:r>
            <a:endParaRPr lang="en-US" sz="1601" dirty="0"/>
          </a:p>
        </p:txBody>
      </p:sp>
      <p:sp>
        <p:nvSpPr>
          <p:cNvPr id="21" name="Text 18"/>
          <p:cNvSpPr/>
          <p:nvPr/>
        </p:nvSpPr>
        <p:spPr>
          <a:xfrm>
            <a:off x="4082296" y="7075565"/>
            <a:ext cx="7675364" cy="829747"/>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How do the intrinsic characteristics of stars vary across different regions of the Milky Way galaxy? We expect observable patterns or gradients, indicating localized variations in star formation rates, environmental conditions, or evolutionary history.</a:t>
            </a:r>
            <a:endParaRPr lang="en-US" sz="136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742B8156-DB91-6B5C-7B1F-2AF3AA50B8FA}"/>
              </a:ext>
            </a:extLst>
          </p:cNvPr>
          <p:cNvSpPr/>
          <p:nvPr/>
        </p:nvSpPr>
        <p:spPr>
          <a:xfrm>
            <a:off x="-100584" y="-241300"/>
            <a:ext cx="15544800" cy="8712200"/>
          </a:xfrm>
          <a:prstGeom prst="rect">
            <a:avLst/>
          </a:prstGeom>
          <a:solidFill>
            <a:srgbClr val="252833"/>
          </a:solidFill>
          <a:ln/>
        </p:spPr>
        <p:txBody>
          <a:bodyPr/>
          <a:lstStyle/>
          <a:p>
            <a:endParaRPr lang="en-US"/>
          </a:p>
        </p:txBody>
      </p:sp>
      <p:sp>
        <p:nvSpPr>
          <p:cNvPr id="4" name="Text 2"/>
          <p:cNvSpPr/>
          <p:nvPr/>
        </p:nvSpPr>
        <p:spPr>
          <a:xfrm>
            <a:off x="1185029" y="1556504"/>
            <a:ext cx="11458932" cy="701397"/>
          </a:xfrm>
          <a:prstGeom prst="rect">
            <a:avLst/>
          </a:prstGeom>
          <a:noFill/>
          <a:ln/>
        </p:spPr>
        <p:txBody>
          <a:bodyPr wrap="none" rtlCol="0" anchor="t"/>
          <a:lstStyle/>
          <a:p>
            <a:pPr marL="0" indent="0">
              <a:lnSpc>
                <a:spcPts val="5523"/>
              </a:lnSpc>
              <a:buNone/>
            </a:pPr>
            <a:r>
              <a:rPr lang="en-US" sz="4418" b="1" kern="0" spc="-44" dirty="0">
                <a:solidFill>
                  <a:srgbClr val="FFFFFF"/>
                </a:solidFill>
                <a:latin typeface="Montserrat" pitchFamily="34" charset="0"/>
                <a:ea typeface="Montserrat" pitchFamily="34" charset="-122"/>
                <a:cs typeface="Montserrat" pitchFamily="34" charset="-120"/>
              </a:rPr>
              <a:t>Spatial Distribution of Stellar Properties</a:t>
            </a:r>
            <a:endParaRPr lang="en-US" sz="4418" dirty="0"/>
          </a:p>
        </p:txBody>
      </p:sp>
      <p:pic>
        <p:nvPicPr>
          <p:cNvPr id="5" name="Image 0" descr="preencoded.png"/>
          <p:cNvPicPr>
            <a:picLocks noChangeAspect="1"/>
          </p:cNvPicPr>
          <p:nvPr/>
        </p:nvPicPr>
        <p:blipFill>
          <a:blip r:embed="rId3"/>
          <a:stretch>
            <a:fillRect/>
          </a:stretch>
        </p:blipFill>
        <p:spPr>
          <a:xfrm>
            <a:off x="1185029" y="2751653"/>
            <a:ext cx="3839885" cy="2373154"/>
          </a:xfrm>
          <a:prstGeom prst="rect">
            <a:avLst/>
          </a:prstGeom>
        </p:spPr>
      </p:pic>
      <p:sp>
        <p:nvSpPr>
          <p:cNvPr id="6" name="Text 3"/>
          <p:cNvSpPr/>
          <p:nvPr/>
        </p:nvSpPr>
        <p:spPr>
          <a:xfrm>
            <a:off x="1185029" y="5433417"/>
            <a:ext cx="3664982" cy="350639"/>
          </a:xfrm>
          <a:prstGeom prst="rect">
            <a:avLst/>
          </a:prstGeom>
          <a:noFill/>
          <a:ln/>
        </p:spPr>
        <p:txBody>
          <a:bodyPr wrap="none" rtlCol="0" anchor="t"/>
          <a:lstStyle/>
          <a:p>
            <a:pPr marL="0" indent="0" algn="l">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Temperature Distribution</a:t>
            </a:r>
            <a:endParaRPr lang="en-US" sz="2209" dirty="0"/>
          </a:p>
        </p:txBody>
      </p:sp>
      <p:sp>
        <p:nvSpPr>
          <p:cNvPr id="7" name="Text 4"/>
          <p:cNvSpPr/>
          <p:nvPr/>
        </p:nvSpPr>
        <p:spPr>
          <a:xfrm>
            <a:off x="1185029" y="5932170"/>
            <a:ext cx="3839885" cy="740807"/>
          </a:xfrm>
          <a:prstGeom prst="rect">
            <a:avLst/>
          </a:prstGeom>
          <a:noFill/>
          <a:ln/>
        </p:spPr>
        <p:txBody>
          <a:bodyPr wrap="square" rtlCol="0" anchor="t"/>
          <a:lstStyle/>
          <a:p>
            <a:pPr marL="0" indent="0" algn="l">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Variation of stellar temperatures across the galaxy.</a:t>
            </a:r>
            <a:endParaRPr lang="en-US" sz="1944" dirty="0"/>
          </a:p>
        </p:txBody>
      </p:sp>
      <p:pic>
        <p:nvPicPr>
          <p:cNvPr id="8" name="Image 1" descr="preencoded.png"/>
          <p:cNvPicPr>
            <a:picLocks noChangeAspect="1"/>
          </p:cNvPicPr>
          <p:nvPr/>
        </p:nvPicPr>
        <p:blipFill>
          <a:blip r:embed="rId4"/>
          <a:stretch>
            <a:fillRect/>
          </a:stretch>
        </p:blipFill>
        <p:spPr>
          <a:xfrm>
            <a:off x="5395198" y="2751653"/>
            <a:ext cx="3839885" cy="2373154"/>
          </a:xfrm>
          <a:prstGeom prst="rect">
            <a:avLst/>
          </a:prstGeom>
        </p:spPr>
      </p:pic>
      <p:sp>
        <p:nvSpPr>
          <p:cNvPr id="9" name="Text 5"/>
          <p:cNvSpPr/>
          <p:nvPr/>
        </p:nvSpPr>
        <p:spPr>
          <a:xfrm>
            <a:off x="5395198" y="5433417"/>
            <a:ext cx="2805470" cy="350639"/>
          </a:xfrm>
          <a:prstGeom prst="rect">
            <a:avLst/>
          </a:prstGeom>
          <a:noFill/>
          <a:ln/>
        </p:spPr>
        <p:txBody>
          <a:bodyPr wrap="none" rtlCol="0" anchor="t"/>
          <a:lstStyle/>
          <a:p>
            <a:pPr marL="0" indent="0" algn="l">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Mass Distribution</a:t>
            </a:r>
            <a:endParaRPr lang="en-US" sz="2209" dirty="0"/>
          </a:p>
        </p:txBody>
      </p:sp>
      <p:sp>
        <p:nvSpPr>
          <p:cNvPr id="10" name="Text 6"/>
          <p:cNvSpPr/>
          <p:nvPr/>
        </p:nvSpPr>
        <p:spPr>
          <a:xfrm>
            <a:off x="5395198" y="5932170"/>
            <a:ext cx="3839885" cy="740807"/>
          </a:xfrm>
          <a:prstGeom prst="rect">
            <a:avLst/>
          </a:prstGeom>
          <a:noFill/>
          <a:ln/>
        </p:spPr>
        <p:txBody>
          <a:bodyPr wrap="square" rtlCol="0" anchor="t"/>
          <a:lstStyle/>
          <a:p>
            <a:pPr marL="0" indent="0" algn="l">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Spatial patterns of stellar masses throughout the Milky Way.</a:t>
            </a:r>
            <a:endParaRPr lang="en-US" sz="1944" dirty="0"/>
          </a:p>
        </p:txBody>
      </p:sp>
      <p:pic>
        <p:nvPicPr>
          <p:cNvPr id="11" name="Image 2" descr="preencoded.png"/>
          <p:cNvPicPr>
            <a:picLocks noChangeAspect="1"/>
          </p:cNvPicPr>
          <p:nvPr/>
        </p:nvPicPr>
        <p:blipFill>
          <a:blip r:embed="rId5"/>
          <a:stretch>
            <a:fillRect/>
          </a:stretch>
        </p:blipFill>
        <p:spPr>
          <a:xfrm>
            <a:off x="9605367" y="2751653"/>
            <a:ext cx="3839885" cy="2373154"/>
          </a:xfrm>
          <a:prstGeom prst="rect">
            <a:avLst/>
          </a:prstGeom>
        </p:spPr>
      </p:pic>
      <p:sp>
        <p:nvSpPr>
          <p:cNvPr id="12" name="Text 7"/>
          <p:cNvSpPr/>
          <p:nvPr/>
        </p:nvSpPr>
        <p:spPr>
          <a:xfrm>
            <a:off x="9605367" y="5433417"/>
            <a:ext cx="2913340" cy="350639"/>
          </a:xfrm>
          <a:prstGeom prst="rect">
            <a:avLst/>
          </a:prstGeom>
          <a:noFill/>
          <a:ln/>
        </p:spPr>
        <p:txBody>
          <a:bodyPr wrap="none" rtlCol="0" anchor="t"/>
          <a:lstStyle/>
          <a:p>
            <a:pPr marL="0" indent="0" algn="l">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Luminosity Patterns</a:t>
            </a:r>
            <a:endParaRPr lang="en-US" sz="2209" dirty="0"/>
          </a:p>
        </p:txBody>
      </p:sp>
      <p:sp>
        <p:nvSpPr>
          <p:cNvPr id="13" name="Text 8"/>
          <p:cNvSpPr/>
          <p:nvPr/>
        </p:nvSpPr>
        <p:spPr>
          <a:xfrm>
            <a:off x="9605367" y="5932170"/>
            <a:ext cx="3839885" cy="740807"/>
          </a:xfrm>
          <a:prstGeom prst="rect">
            <a:avLst/>
          </a:prstGeom>
          <a:noFill/>
          <a:ln/>
        </p:spPr>
        <p:txBody>
          <a:bodyPr wrap="square" rtlCol="0" anchor="t"/>
          <a:lstStyle/>
          <a:p>
            <a:pPr marL="0" indent="0" algn="l">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Distribution of star brightness across galactic regions.</a:t>
            </a:r>
            <a:endParaRPr lang="en-US" sz="1944"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742B8156-DB91-6B5C-7B1F-2AF3AA50B8FA}"/>
              </a:ext>
            </a:extLst>
          </p:cNvPr>
          <p:cNvSpPr/>
          <p:nvPr/>
        </p:nvSpPr>
        <p:spPr>
          <a:xfrm>
            <a:off x="-100584" y="-241300"/>
            <a:ext cx="15544800" cy="8712200"/>
          </a:xfrm>
          <a:prstGeom prst="rect">
            <a:avLst/>
          </a:prstGeom>
          <a:solidFill>
            <a:srgbClr val="252833"/>
          </a:solidFill>
          <a:ln/>
        </p:spPr>
        <p:txBody>
          <a:bodyPr/>
          <a:lstStyle/>
          <a:p>
            <a:endParaRPr lang="en-US"/>
          </a:p>
        </p:txBody>
      </p:sp>
      <p:sp>
        <p:nvSpPr>
          <p:cNvPr id="4" name="Text 2"/>
          <p:cNvSpPr/>
          <p:nvPr/>
        </p:nvSpPr>
        <p:spPr>
          <a:xfrm>
            <a:off x="1185029" y="1556504"/>
            <a:ext cx="11458932" cy="701397"/>
          </a:xfrm>
          <a:prstGeom prst="rect">
            <a:avLst/>
          </a:prstGeom>
          <a:noFill/>
          <a:ln/>
        </p:spPr>
        <p:txBody>
          <a:bodyPr wrap="none" rtlCol="0" anchor="t"/>
          <a:lstStyle/>
          <a:p>
            <a:pPr marL="0" indent="0">
              <a:lnSpc>
                <a:spcPts val="5523"/>
              </a:lnSpc>
              <a:buNone/>
            </a:pPr>
            <a:r>
              <a:rPr lang="en-US" sz="4418" b="1" kern="0" spc="-44" dirty="0">
                <a:solidFill>
                  <a:srgbClr val="FFFFFF"/>
                </a:solidFill>
                <a:latin typeface="Montserrat" pitchFamily="34" charset="0"/>
                <a:ea typeface="Montserrat" pitchFamily="34" charset="-122"/>
                <a:cs typeface="Montserrat" pitchFamily="34" charset="-120"/>
              </a:rPr>
              <a:t>Spatial Distribution of Stellar Properties</a:t>
            </a:r>
            <a:endParaRPr lang="en-US" sz="4418" dirty="0"/>
          </a:p>
        </p:txBody>
      </p:sp>
      <p:sp>
        <p:nvSpPr>
          <p:cNvPr id="6" name="Text 3"/>
          <p:cNvSpPr/>
          <p:nvPr/>
        </p:nvSpPr>
        <p:spPr>
          <a:xfrm>
            <a:off x="1185029" y="5433417"/>
            <a:ext cx="3664982" cy="350639"/>
          </a:xfrm>
          <a:prstGeom prst="rect">
            <a:avLst/>
          </a:prstGeom>
          <a:noFill/>
          <a:ln/>
        </p:spPr>
        <p:txBody>
          <a:bodyPr wrap="none" rtlCol="0" anchor="t"/>
          <a:lstStyle/>
          <a:p>
            <a:pPr marL="0" indent="0" algn="l">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Temperature Distribution</a:t>
            </a:r>
            <a:endParaRPr lang="en-US" sz="2209" dirty="0"/>
          </a:p>
        </p:txBody>
      </p:sp>
      <p:sp>
        <p:nvSpPr>
          <p:cNvPr id="7" name="Text 4"/>
          <p:cNvSpPr/>
          <p:nvPr/>
        </p:nvSpPr>
        <p:spPr>
          <a:xfrm>
            <a:off x="1185029" y="5932170"/>
            <a:ext cx="3839885" cy="740807"/>
          </a:xfrm>
          <a:prstGeom prst="rect">
            <a:avLst/>
          </a:prstGeom>
          <a:noFill/>
          <a:ln/>
        </p:spPr>
        <p:txBody>
          <a:bodyPr wrap="square" rtlCol="0" anchor="t"/>
          <a:lstStyle/>
          <a:p>
            <a:pPr marL="0" indent="0" algn="l">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Variation of stellar temperatures across the galaxy.</a:t>
            </a:r>
            <a:endParaRPr lang="en-US" sz="1944" dirty="0"/>
          </a:p>
        </p:txBody>
      </p:sp>
      <p:sp>
        <p:nvSpPr>
          <p:cNvPr id="9" name="Text 5"/>
          <p:cNvSpPr/>
          <p:nvPr/>
        </p:nvSpPr>
        <p:spPr>
          <a:xfrm>
            <a:off x="5395198" y="5433417"/>
            <a:ext cx="2805470" cy="350639"/>
          </a:xfrm>
          <a:prstGeom prst="rect">
            <a:avLst/>
          </a:prstGeom>
          <a:noFill/>
          <a:ln/>
        </p:spPr>
        <p:txBody>
          <a:bodyPr wrap="none" rtlCol="0" anchor="t"/>
          <a:lstStyle/>
          <a:p>
            <a:pPr marL="0" indent="0" algn="l">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Mass Distribution</a:t>
            </a:r>
            <a:endParaRPr lang="en-US" sz="2209" dirty="0"/>
          </a:p>
        </p:txBody>
      </p:sp>
      <p:sp>
        <p:nvSpPr>
          <p:cNvPr id="10" name="Text 6"/>
          <p:cNvSpPr/>
          <p:nvPr/>
        </p:nvSpPr>
        <p:spPr>
          <a:xfrm>
            <a:off x="5395198" y="5932170"/>
            <a:ext cx="3839885" cy="740807"/>
          </a:xfrm>
          <a:prstGeom prst="rect">
            <a:avLst/>
          </a:prstGeom>
          <a:noFill/>
          <a:ln/>
        </p:spPr>
        <p:txBody>
          <a:bodyPr wrap="square" rtlCol="0" anchor="t"/>
          <a:lstStyle/>
          <a:p>
            <a:pPr marL="0" indent="0" algn="l">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Spatial patterns of stellar masses throughout the Milky Way.</a:t>
            </a:r>
            <a:endParaRPr lang="en-US" sz="1944" dirty="0"/>
          </a:p>
        </p:txBody>
      </p:sp>
      <p:sp>
        <p:nvSpPr>
          <p:cNvPr id="12" name="Text 7"/>
          <p:cNvSpPr/>
          <p:nvPr/>
        </p:nvSpPr>
        <p:spPr>
          <a:xfrm>
            <a:off x="9605367" y="5433417"/>
            <a:ext cx="2913340" cy="350639"/>
          </a:xfrm>
          <a:prstGeom prst="rect">
            <a:avLst/>
          </a:prstGeom>
          <a:noFill/>
          <a:ln/>
        </p:spPr>
        <p:txBody>
          <a:bodyPr wrap="none" rtlCol="0" anchor="t"/>
          <a:lstStyle/>
          <a:p>
            <a:pPr marL="0" indent="0" algn="l">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Luminosity Patterns</a:t>
            </a:r>
            <a:endParaRPr lang="en-US" sz="2209" dirty="0"/>
          </a:p>
        </p:txBody>
      </p:sp>
      <p:sp>
        <p:nvSpPr>
          <p:cNvPr id="13" name="Text 8"/>
          <p:cNvSpPr/>
          <p:nvPr/>
        </p:nvSpPr>
        <p:spPr>
          <a:xfrm>
            <a:off x="9605367" y="5932170"/>
            <a:ext cx="3839885" cy="740807"/>
          </a:xfrm>
          <a:prstGeom prst="rect">
            <a:avLst/>
          </a:prstGeom>
          <a:noFill/>
          <a:ln/>
        </p:spPr>
        <p:txBody>
          <a:bodyPr wrap="square" rtlCol="0" anchor="t"/>
          <a:lstStyle/>
          <a:p>
            <a:pPr marL="0" indent="0" algn="l">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Distribution of star brightness across galactic regions.</a:t>
            </a:r>
            <a:endParaRPr lang="en-US" sz="1944" dirty="0"/>
          </a:p>
        </p:txBody>
      </p:sp>
      <p:pic>
        <p:nvPicPr>
          <p:cNvPr id="3" name="Picture 2" descr="A graph of a graph showing a number of objects&#10;&#10;Description automatically generated with medium confidence">
            <a:extLst>
              <a:ext uri="{FF2B5EF4-FFF2-40B4-BE49-F238E27FC236}">
                <a16:creationId xmlns:a16="http://schemas.microsoft.com/office/drawing/2014/main" id="{AC8F11E2-C483-9926-BD18-27E738BEB136}"/>
              </a:ext>
            </a:extLst>
          </p:cNvPr>
          <p:cNvPicPr>
            <a:picLocks noChangeAspect="1"/>
          </p:cNvPicPr>
          <p:nvPr/>
        </p:nvPicPr>
        <p:blipFill>
          <a:blip r:embed="rId3"/>
          <a:stretch>
            <a:fillRect/>
          </a:stretch>
        </p:blipFill>
        <p:spPr>
          <a:xfrm>
            <a:off x="5139162" y="2353946"/>
            <a:ext cx="3965194" cy="2986221"/>
          </a:xfrm>
          <a:prstGeom prst="rect">
            <a:avLst/>
          </a:prstGeom>
        </p:spPr>
      </p:pic>
      <p:pic>
        <p:nvPicPr>
          <p:cNvPr id="16" name="Picture 15" descr="A graph of a temperature&#10;&#10;Description automatically generated with medium confidence">
            <a:extLst>
              <a:ext uri="{FF2B5EF4-FFF2-40B4-BE49-F238E27FC236}">
                <a16:creationId xmlns:a16="http://schemas.microsoft.com/office/drawing/2014/main" id="{8F09DCF6-34B7-E4A3-27CE-4EC18252A441}"/>
              </a:ext>
            </a:extLst>
          </p:cNvPr>
          <p:cNvPicPr>
            <a:picLocks noChangeAspect="1"/>
          </p:cNvPicPr>
          <p:nvPr/>
        </p:nvPicPr>
        <p:blipFill>
          <a:blip r:embed="rId4"/>
          <a:stretch>
            <a:fillRect/>
          </a:stretch>
        </p:blipFill>
        <p:spPr>
          <a:xfrm>
            <a:off x="1173969" y="2353947"/>
            <a:ext cx="3965193" cy="2986220"/>
          </a:xfrm>
          <a:prstGeom prst="rect">
            <a:avLst/>
          </a:prstGeom>
        </p:spPr>
      </p:pic>
      <p:pic>
        <p:nvPicPr>
          <p:cNvPr id="18" name="Picture 17" descr="A diagram of a graph&#10;&#10;Description automatically generated with medium confidence">
            <a:extLst>
              <a:ext uri="{FF2B5EF4-FFF2-40B4-BE49-F238E27FC236}">
                <a16:creationId xmlns:a16="http://schemas.microsoft.com/office/drawing/2014/main" id="{25F445B4-D4E8-139F-6FCB-1ED48354DA42}"/>
              </a:ext>
            </a:extLst>
          </p:cNvPr>
          <p:cNvPicPr>
            <a:picLocks noChangeAspect="1"/>
          </p:cNvPicPr>
          <p:nvPr/>
        </p:nvPicPr>
        <p:blipFill>
          <a:blip r:embed="rId5"/>
          <a:stretch>
            <a:fillRect/>
          </a:stretch>
        </p:blipFill>
        <p:spPr>
          <a:xfrm>
            <a:off x="9104355" y="2353946"/>
            <a:ext cx="3965195" cy="2986221"/>
          </a:xfrm>
          <a:prstGeom prst="rect">
            <a:avLst/>
          </a:prstGeom>
        </p:spPr>
      </p:pic>
    </p:spTree>
    <p:extLst>
      <p:ext uri="{BB962C8B-B14F-4D97-AF65-F5344CB8AC3E}">
        <p14:creationId xmlns:p14="http://schemas.microsoft.com/office/powerpoint/2010/main" val="8826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
            <a:extLst>
              <a:ext uri="{FF2B5EF4-FFF2-40B4-BE49-F238E27FC236}">
                <a16:creationId xmlns:a16="http://schemas.microsoft.com/office/drawing/2014/main" id="{742B8156-DB91-6B5C-7B1F-2AF3AA50B8FA}"/>
              </a:ext>
            </a:extLst>
          </p:cNvPr>
          <p:cNvSpPr/>
          <p:nvPr/>
        </p:nvSpPr>
        <p:spPr>
          <a:xfrm>
            <a:off x="-100584" y="-241300"/>
            <a:ext cx="15544800" cy="8712200"/>
          </a:xfrm>
          <a:prstGeom prst="rect">
            <a:avLst/>
          </a:prstGeom>
          <a:solidFill>
            <a:srgbClr val="252833"/>
          </a:solidFill>
          <a:ln/>
        </p:spPr>
        <p:txBody>
          <a:bodyPr/>
          <a:lstStyle/>
          <a:p>
            <a:endParaRPr lang="en-US"/>
          </a:p>
        </p:txBody>
      </p:sp>
      <p:sp>
        <p:nvSpPr>
          <p:cNvPr id="4" name="Text 2"/>
          <p:cNvSpPr/>
          <p:nvPr/>
        </p:nvSpPr>
        <p:spPr>
          <a:xfrm>
            <a:off x="1185029" y="1556504"/>
            <a:ext cx="11458932" cy="701397"/>
          </a:xfrm>
          <a:prstGeom prst="rect">
            <a:avLst/>
          </a:prstGeom>
          <a:noFill/>
          <a:ln/>
        </p:spPr>
        <p:txBody>
          <a:bodyPr wrap="none" rtlCol="0" anchor="t"/>
          <a:lstStyle/>
          <a:p>
            <a:pPr marL="0" indent="0">
              <a:lnSpc>
                <a:spcPts val="5523"/>
              </a:lnSpc>
              <a:buNone/>
            </a:pPr>
            <a:r>
              <a:rPr lang="en-US" sz="4418" b="1" kern="0" spc="-44" dirty="0">
                <a:solidFill>
                  <a:srgbClr val="FFFFFF"/>
                </a:solidFill>
                <a:latin typeface="Montserrat" pitchFamily="34" charset="0"/>
                <a:ea typeface="Montserrat" pitchFamily="34" charset="-122"/>
                <a:cs typeface="Montserrat" pitchFamily="34" charset="-120"/>
              </a:rPr>
              <a:t>Spatial Distribution of Stellar Properties</a:t>
            </a:r>
            <a:endParaRPr lang="en-US" sz="4418" dirty="0"/>
          </a:p>
        </p:txBody>
      </p:sp>
      <p:sp>
        <p:nvSpPr>
          <p:cNvPr id="9" name="Text 5"/>
          <p:cNvSpPr/>
          <p:nvPr/>
        </p:nvSpPr>
        <p:spPr>
          <a:xfrm>
            <a:off x="3562707" y="5443874"/>
            <a:ext cx="2805470" cy="350639"/>
          </a:xfrm>
          <a:prstGeom prst="rect">
            <a:avLst/>
          </a:prstGeom>
          <a:noFill/>
          <a:ln/>
        </p:spPr>
        <p:txBody>
          <a:bodyPr wrap="none" rtlCol="0" anchor="t"/>
          <a:lstStyle/>
          <a:p>
            <a:pPr marL="0" indent="0" algn="l">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Radii Distribution</a:t>
            </a:r>
            <a:endParaRPr lang="en-US" sz="2209" dirty="0"/>
          </a:p>
        </p:txBody>
      </p:sp>
      <p:sp>
        <p:nvSpPr>
          <p:cNvPr id="10" name="Text 6"/>
          <p:cNvSpPr/>
          <p:nvPr/>
        </p:nvSpPr>
        <p:spPr>
          <a:xfrm>
            <a:off x="3562707" y="5996257"/>
            <a:ext cx="3839885" cy="740807"/>
          </a:xfrm>
          <a:prstGeom prst="rect">
            <a:avLst/>
          </a:prstGeom>
          <a:noFill/>
          <a:ln/>
        </p:spPr>
        <p:txBody>
          <a:bodyPr wrap="square" rtlCol="0" anchor="t"/>
          <a:lstStyle/>
          <a:p>
            <a:pPr marL="0" indent="0" algn="l">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Spatial patterns of stellar radii throughout the Milky Way.</a:t>
            </a:r>
            <a:endParaRPr lang="en-US" sz="1944" dirty="0"/>
          </a:p>
        </p:txBody>
      </p:sp>
      <p:sp>
        <p:nvSpPr>
          <p:cNvPr id="12" name="Text 7"/>
          <p:cNvSpPr/>
          <p:nvPr/>
        </p:nvSpPr>
        <p:spPr>
          <a:xfrm>
            <a:off x="7402592" y="5419317"/>
            <a:ext cx="2913340" cy="350639"/>
          </a:xfrm>
          <a:prstGeom prst="rect">
            <a:avLst/>
          </a:prstGeom>
          <a:noFill/>
          <a:ln/>
        </p:spPr>
        <p:txBody>
          <a:bodyPr wrap="none" rtlCol="0" anchor="t"/>
          <a:lstStyle/>
          <a:p>
            <a:pPr marL="0" indent="0" algn="l">
              <a:lnSpc>
                <a:spcPts val="2761"/>
              </a:lnSpc>
              <a:buNone/>
            </a:pPr>
            <a:r>
              <a:rPr lang="en-US" sz="2209" b="1" kern="0" spc="-22" dirty="0">
                <a:solidFill>
                  <a:srgbClr val="FFFFFF"/>
                </a:solidFill>
                <a:latin typeface="Montserrat" pitchFamily="34" charset="0"/>
                <a:ea typeface="Montserrat" pitchFamily="34" charset="-122"/>
                <a:cs typeface="Montserrat" pitchFamily="34" charset="-120"/>
              </a:rPr>
              <a:t>Patterns in Absolute Magnitude</a:t>
            </a:r>
            <a:endParaRPr lang="en-US" sz="2209" dirty="0"/>
          </a:p>
        </p:txBody>
      </p:sp>
      <p:sp>
        <p:nvSpPr>
          <p:cNvPr id="13" name="Text 8"/>
          <p:cNvSpPr/>
          <p:nvPr/>
        </p:nvSpPr>
        <p:spPr>
          <a:xfrm>
            <a:off x="7402592" y="5981685"/>
            <a:ext cx="3839885" cy="740807"/>
          </a:xfrm>
          <a:prstGeom prst="rect">
            <a:avLst/>
          </a:prstGeom>
          <a:noFill/>
          <a:ln/>
        </p:spPr>
        <p:txBody>
          <a:bodyPr wrap="square" rtlCol="0" anchor="t"/>
          <a:lstStyle/>
          <a:p>
            <a:pPr marL="0" indent="0" algn="l">
              <a:lnSpc>
                <a:spcPts val="2916"/>
              </a:lnSpc>
              <a:buNone/>
            </a:pPr>
            <a:r>
              <a:rPr lang="en-US" sz="1944" dirty="0">
                <a:solidFill>
                  <a:srgbClr val="E2E6E9"/>
                </a:solidFill>
                <a:latin typeface="Source Sans Pro" pitchFamily="34" charset="0"/>
                <a:ea typeface="Source Sans Pro" pitchFamily="34" charset="-122"/>
                <a:cs typeface="Source Sans Pro" pitchFamily="34" charset="-120"/>
              </a:rPr>
              <a:t>Distribution of star brightness across galactic regions.</a:t>
            </a:r>
            <a:endParaRPr lang="en-US" sz="1944" dirty="0"/>
          </a:p>
        </p:txBody>
      </p:sp>
      <p:pic>
        <p:nvPicPr>
          <p:cNvPr id="5" name="Picture 4" descr="A blue and orange colored map&#10;&#10;Description automatically generated with medium confidence">
            <a:extLst>
              <a:ext uri="{FF2B5EF4-FFF2-40B4-BE49-F238E27FC236}">
                <a16:creationId xmlns:a16="http://schemas.microsoft.com/office/drawing/2014/main" id="{4CCD2DED-E590-1E04-D7DB-2A4BD6C70EB6}"/>
              </a:ext>
            </a:extLst>
          </p:cNvPr>
          <p:cNvPicPr>
            <a:picLocks noChangeAspect="1"/>
          </p:cNvPicPr>
          <p:nvPr/>
        </p:nvPicPr>
        <p:blipFill>
          <a:blip r:embed="rId3"/>
          <a:stretch>
            <a:fillRect/>
          </a:stretch>
        </p:blipFill>
        <p:spPr>
          <a:xfrm>
            <a:off x="3562707" y="2482001"/>
            <a:ext cx="3664982" cy="2760129"/>
          </a:xfrm>
          <a:prstGeom prst="rect">
            <a:avLst/>
          </a:prstGeom>
        </p:spPr>
      </p:pic>
      <p:pic>
        <p:nvPicPr>
          <p:cNvPr id="11" name="Picture 10" descr="A blue and pink colored map&#10;&#10;Description automatically generated with medium confidence">
            <a:extLst>
              <a:ext uri="{FF2B5EF4-FFF2-40B4-BE49-F238E27FC236}">
                <a16:creationId xmlns:a16="http://schemas.microsoft.com/office/drawing/2014/main" id="{B69A47BE-47E0-CE4B-9E39-7E990E9565EA}"/>
              </a:ext>
            </a:extLst>
          </p:cNvPr>
          <p:cNvPicPr>
            <a:picLocks noChangeAspect="1"/>
          </p:cNvPicPr>
          <p:nvPr/>
        </p:nvPicPr>
        <p:blipFill>
          <a:blip r:embed="rId4"/>
          <a:stretch>
            <a:fillRect/>
          </a:stretch>
        </p:blipFill>
        <p:spPr>
          <a:xfrm>
            <a:off x="7225996" y="2482001"/>
            <a:ext cx="3664984" cy="2760130"/>
          </a:xfrm>
          <a:prstGeom prst="rect">
            <a:avLst/>
          </a:prstGeom>
        </p:spPr>
      </p:pic>
    </p:spTree>
    <p:extLst>
      <p:ext uri="{BB962C8B-B14F-4D97-AF65-F5344CB8AC3E}">
        <p14:creationId xmlns:p14="http://schemas.microsoft.com/office/powerpoint/2010/main" val="833016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5" name="Text 2"/>
          <p:cNvSpPr/>
          <p:nvPr/>
        </p:nvSpPr>
        <p:spPr>
          <a:xfrm>
            <a:off x="604837" y="1007388"/>
            <a:ext cx="7934325" cy="1016318"/>
          </a:xfrm>
          <a:prstGeom prst="rect">
            <a:avLst/>
          </a:prstGeom>
          <a:noFill/>
          <a:ln/>
        </p:spPr>
        <p:txBody>
          <a:bodyPr wrap="squar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Key Findings from Exploratory Data Analysis</a:t>
            </a:r>
            <a:endParaRPr lang="en-US" sz="3202" dirty="0"/>
          </a:p>
        </p:txBody>
      </p:sp>
      <p:sp>
        <p:nvSpPr>
          <p:cNvPr id="6" name="Shape 3"/>
          <p:cNvSpPr/>
          <p:nvPr/>
        </p:nvSpPr>
        <p:spPr>
          <a:xfrm>
            <a:off x="604837" y="2477214"/>
            <a:ext cx="388739" cy="388739"/>
          </a:xfrm>
          <a:prstGeom prst="roundRect">
            <a:avLst>
              <a:gd name="adj" fmla="val 13337"/>
            </a:avLst>
          </a:prstGeom>
          <a:solidFill>
            <a:srgbClr val="363A4A"/>
          </a:solidFill>
          <a:ln/>
        </p:spPr>
        <p:txBody>
          <a:bodyPr/>
          <a:lstStyle/>
          <a:p>
            <a:endParaRPr lang="en-US"/>
          </a:p>
        </p:txBody>
      </p:sp>
      <p:sp>
        <p:nvSpPr>
          <p:cNvPr id="7" name="Text 4"/>
          <p:cNvSpPr/>
          <p:nvPr/>
        </p:nvSpPr>
        <p:spPr>
          <a:xfrm>
            <a:off x="754737" y="2549604"/>
            <a:ext cx="88821"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1</a:t>
            </a:r>
            <a:endParaRPr lang="en-US" sz="1921" dirty="0"/>
          </a:p>
        </p:txBody>
      </p:sp>
      <p:sp>
        <p:nvSpPr>
          <p:cNvPr id="8" name="Text 5"/>
          <p:cNvSpPr/>
          <p:nvPr/>
        </p:nvSpPr>
        <p:spPr>
          <a:xfrm>
            <a:off x="1166336" y="2477214"/>
            <a:ext cx="2901553" cy="254198"/>
          </a:xfrm>
          <a:prstGeom prst="rect">
            <a:avLst/>
          </a:prstGeom>
          <a:noFill/>
          <a:ln/>
        </p:spPr>
        <p:txBody>
          <a:bodyPr wrap="none" rtlCol="0" anchor="t"/>
          <a:lstStyle/>
          <a:p>
            <a:pPr marL="0" indent="0">
              <a:lnSpc>
                <a:spcPts val="2001"/>
              </a:lnSpc>
              <a:buNone/>
            </a:pPr>
            <a:r>
              <a:rPr lang="en-US" sz="1601" dirty="0">
                <a:solidFill>
                  <a:srgbClr val="6EB9FC"/>
                </a:solidFill>
                <a:latin typeface="Lora" pitchFamily="34" charset="0"/>
                <a:ea typeface="Lora" pitchFamily="34" charset="-122"/>
                <a:cs typeface="Lora" pitchFamily="34" charset="-120"/>
              </a:rPr>
              <a:t>Sample Size and Data Cleaning</a:t>
            </a:r>
            <a:endParaRPr lang="en-US" sz="1601" dirty="0"/>
          </a:p>
        </p:txBody>
      </p:sp>
      <p:sp>
        <p:nvSpPr>
          <p:cNvPr id="9" name="Text 6"/>
          <p:cNvSpPr/>
          <p:nvPr/>
        </p:nvSpPr>
        <p:spPr>
          <a:xfrm>
            <a:off x="1166336" y="2834997"/>
            <a:ext cx="7372826" cy="553164"/>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Final sample size of 2,491,418 stars after handling missing data. Deletion of entries with missing variables did not impact data representativeness.</a:t>
            </a:r>
            <a:endParaRPr lang="en-US" sz="1361" dirty="0"/>
          </a:p>
        </p:txBody>
      </p:sp>
      <p:sp>
        <p:nvSpPr>
          <p:cNvPr id="10" name="Shape 7"/>
          <p:cNvSpPr/>
          <p:nvPr/>
        </p:nvSpPr>
        <p:spPr>
          <a:xfrm>
            <a:off x="604837" y="3755231"/>
            <a:ext cx="388739" cy="388739"/>
          </a:xfrm>
          <a:prstGeom prst="roundRect">
            <a:avLst>
              <a:gd name="adj" fmla="val 13337"/>
            </a:avLst>
          </a:prstGeom>
          <a:solidFill>
            <a:srgbClr val="363A4A"/>
          </a:solidFill>
          <a:ln/>
        </p:spPr>
        <p:txBody>
          <a:bodyPr/>
          <a:lstStyle/>
          <a:p>
            <a:endParaRPr lang="en-US"/>
          </a:p>
        </p:txBody>
      </p:sp>
      <p:sp>
        <p:nvSpPr>
          <p:cNvPr id="11" name="Text 8"/>
          <p:cNvSpPr/>
          <p:nvPr/>
        </p:nvSpPr>
        <p:spPr>
          <a:xfrm>
            <a:off x="733663" y="3827621"/>
            <a:ext cx="130969"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2</a:t>
            </a:r>
            <a:endParaRPr lang="en-US" sz="1921" dirty="0"/>
          </a:p>
        </p:txBody>
      </p:sp>
      <p:sp>
        <p:nvSpPr>
          <p:cNvPr id="12" name="Text 9"/>
          <p:cNvSpPr/>
          <p:nvPr/>
        </p:nvSpPr>
        <p:spPr>
          <a:xfrm>
            <a:off x="1166336" y="3755231"/>
            <a:ext cx="2033111" cy="254198"/>
          </a:xfrm>
          <a:prstGeom prst="rect">
            <a:avLst/>
          </a:prstGeom>
          <a:noFill/>
          <a:ln/>
        </p:spPr>
        <p:txBody>
          <a:bodyPr wrap="none" rtlCol="0" anchor="t"/>
          <a:lstStyle/>
          <a:p>
            <a:pPr marL="0" indent="0">
              <a:lnSpc>
                <a:spcPts val="2001"/>
              </a:lnSpc>
              <a:buNone/>
            </a:pPr>
            <a:r>
              <a:rPr lang="en-US" sz="1601" dirty="0">
                <a:solidFill>
                  <a:srgbClr val="6EB9FC"/>
                </a:solidFill>
                <a:latin typeface="Lora" pitchFamily="34" charset="0"/>
                <a:ea typeface="Lora" pitchFamily="34" charset="-122"/>
                <a:cs typeface="Lora" pitchFamily="34" charset="-120"/>
              </a:rPr>
              <a:t>Distribution Analysis</a:t>
            </a:r>
            <a:endParaRPr lang="en-US" sz="1601" dirty="0"/>
          </a:p>
        </p:txBody>
      </p:sp>
      <p:sp>
        <p:nvSpPr>
          <p:cNvPr id="13" name="Text 10"/>
          <p:cNvSpPr/>
          <p:nvPr/>
        </p:nvSpPr>
        <p:spPr>
          <a:xfrm>
            <a:off x="1166336" y="4113014"/>
            <a:ext cx="7372826" cy="553164"/>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Significant non-normal distributions observed for all key variables. Box-Cox transformations reduced skewness and kurtosis but did not achieve normality.</a:t>
            </a:r>
            <a:endParaRPr lang="en-US" sz="1361" dirty="0"/>
          </a:p>
        </p:txBody>
      </p:sp>
      <p:sp>
        <p:nvSpPr>
          <p:cNvPr id="14" name="Shape 11"/>
          <p:cNvSpPr/>
          <p:nvPr/>
        </p:nvSpPr>
        <p:spPr>
          <a:xfrm>
            <a:off x="604837" y="5033248"/>
            <a:ext cx="388739" cy="388739"/>
          </a:xfrm>
          <a:prstGeom prst="roundRect">
            <a:avLst>
              <a:gd name="adj" fmla="val 13337"/>
            </a:avLst>
          </a:prstGeom>
          <a:solidFill>
            <a:srgbClr val="363A4A"/>
          </a:solidFill>
          <a:ln/>
        </p:spPr>
        <p:txBody>
          <a:bodyPr/>
          <a:lstStyle/>
          <a:p>
            <a:endParaRPr lang="en-US"/>
          </a:p>
        </p:txBody>
      </p:sp>
      <p:sp>
        <p:nvSpPr>
          <p:cNvPr id="15" name="Text 12"/>
          <p:cNvSpPr/>
          <p:nvPr/>
        </p:nvSpPr>
        <p:spPr>
          <a:xfrm>
            <a:off x="731282" y="5105638"/>
            <a:ext cx="135850"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3</a:t>
            </a:r>
            <a:endParaRPr lang="en-US" sz="1921" dirty="0"/>
          </a:p>
        </p:txBody>
      </p:sp>
      <p:sp>
        <p:nvSpPr>
          <p:cNvPr id="16" name="Text 13"/>
          <p:cNvSpPr/>
          <p:nvPr/>
        </p:nvSpPr>
        <p:spPr>
          <a:xfrm>
            <a:off x="1166336" y="5033248"/>
            <a:ext cx="2518410" cy="254198"/>
          </a:xfrm>
          <a:prstGeom prst="rect">
            <a:avLst/>
          </a:prstGeom>
          <a:noFill/>
          <a:ln/>
        </p:spPr>
        <p:txBody>
          <a:bodyPr wrap="none" rtlCol="0" anchor="t"/>
          <a:lstStyle/>
          <a:p>
            <a:pPr marL="0" indent="0">
              <a:lnSpc>
                <a:spcPts val="2001"/>
              </a:lnSpc>
              <a:buNone/>
            </a:pPr>
            <a:r>
              <a:rPr lang="en-US" sz="1601" dirty="0">
                <a:solidFill>
                  <a:srgbClr val="6EB9FC"/>
                </a:solidFill>
                <a:latin typeface="Lora" pitchFamily="34" charset="0"/>
                <a:ea typeface="Lora" pitchFamily="34" charset="-122"/>
                <a:cs typeface="Lora" pitchFamily="34" charset="-120"/>
              </a:rPr>
              <a:t>Spectral Class Distribution</a:t>
            </a:r>
            <a:endParaRPr lang="en-US" sz="1601" dirty="0"/>
          </a:p>
        </p:txBody>
      </p:sp>
      <p:sp>
        <p:nvSpPr>
          <p:cNvPr id="17" name="Text 14"/>
          <p:cNvSpPr/>
          <p:nvPr/>
        </p:nvSpPr>
        <p:spPr>
          <a:xfrm>
            <a:off x="1166336" y="5391031"/>
            <a:ext cx="7372826" cy="553164"/>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Most common classes were A (1,085,220 stars) and F (835,044 stars), followed by B, G, K, M, and O, reflecting the natural variation of stellar populations.</a:t>
            </a:r>
            <a:endParaRPr lang="en-US" sz="1361" dirty="0"/>
          </a:p>
        </p:txBody>
      </p:sp>
      <p:sp>
        <p:nvSpPr>
          <p:cNvPr id="18" name="Shape 15"/>
          <p:cNvSpPr/>
          <p:nvPr/>
        </p:nvSpPr>
        <p:spPr>
          <a:xfrm>
            <a:off x="604837" y="6311265"/>
            <a:ext cx="388739" cy="388739"/>
          </a:xfrm>
          <a:prstGeom prst="roundRect">
            <a:avLst>
              <a:gd name="adj" fmla="val 13337"/>
            </a:avLst>
          </a:prstGeom>
          <a:solidFill>
            <a:srgbClr val="363A4A"/>
          </a:solidFill>
          <a:ln/>
        </p:spPr>
        <p:txBody>
          <a:bodyPr/>
          <a:lstStyle/>
          <a:p>
            <a:endParaRPr lang="en-US"/>
          </a:p>
        </p:txBody>
      </p:sp>
      <p:sp>
        <p:nvSpPr>
          <p:cNvPr id="19" name="Text 16"/>
          <p:cNvSpPr/>
          <p:nvPr/>
        </p:nvSpPr>
        <p:spPr>
          <a:xfrm>
            <a:off x="733068" y="6383655"/>
            <a:ext cx="132278"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4</a:t>
            </a:r>
            <a:endParaRPr lang="en-US" sz="1921" dirty="0"/>
          </a:p>
        </p:txBody>
      </p:sp>
      <p:sp>
        <p:nvSpPr>
          <p:cNvPr id="20" name="Text 17"/>
          <p:cNvSpPr/>
          <p:nvPr/>
        </p:nvSpPr>
        <p:spPr>
          <a:xfrm>
            <a:off x="1166336" y="6311265"/>
            <a:ext cx="2989659" cy="254198"/>
          </a:xfrm>
          <a:prstGeom prst="rect">
            <a:avLst/>
          </a:prstGeom>
          <a:noFill/>
          <a:ln/>
        </p:spPr>
        <p:txBody>
          <a:bodyPr wrap="none" rtlCol="0" anchor="t"/>
          <a:lstStyle/>
          <a:p>
            <a:pPr marL="0" indent="0">
              <a:lnSpc>
                <a:spcPts val="2001"/>
              </a:lnSpc>
              <a:buNone/>
            </a:pPr>
            <a:r>
              <a:rPr lang="en-US" sz="1601" dirty="0">
                <a:solidFill>
                  <a:srgbClr val="6EB9FC"/>
                </a:solidFill>
                <a:latin typeface="Lora" pitchFamily="34" charset="0"/>
                <a:ea typeface="Lora" pitchFamily="34" charset="-122"/>
                <a:cs typeface="Lora" pitchFamily="34" charset="-120"/>
              </a:rPr>
              <a:t>Correlation and Spatial Analysis</a:t>
            </a:r>
            <a:endParaRPr lang="en-US" sz="1601" dirty="0"/>
          </a:p>
        </p:txBody>
      </p:sp>
      <p:sp>
        <p:nvSpPr>
          <p:cNvPr id="21" name="Text 18"/>
          <p:cNvSpPr/>
          <p:nvPr/>
        </p:nvSpPr>
        <p:spPr>
          <a:xfrm>
            <a:off x="1166336" y="6669048"/>
            <a:ext cx="7372826" cy="553164"/>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Strong positive correlation found between mass and luminosity. Spatial distribution analysis revealed distinct patterns, reflecting the structure of the Milky Way.</a:t>
            </a:r>
            <a:endParaRPr lang="en-US" sz="1361" dirty="0"/>
          </a:p>
        </p:txBody>
      </p:sp>
      <p:pic>
        <p:nvPicPr>
          <p:cNvPr id="23" name="Image 0" descr="preencoded.png">
            <a:extLst>
              <a:ext uri="{FF2B5EF4-FFF2-40B4-BE49-F238E27FC236}">
                <a16:creationId xmlns:a16="http://schemas.microsoft.com/office/drawing/2014/main" id="{54029137-48D0-40B0-832C-EEFB6E2B3B8F}"/>
              </a:ext>
            </a:extLst>
          </p:cNvPr>
          <p:cNvPicPr>
            <a:picLocks noChangeAspect="1"/>
          </p:cNvPicPr>
          <p:nvPr/>
        </p:nvPicPr>
        <p:blipFill>
          <a:blip r:embed="rId3"/>
          <a:stretch>
            <a:fillRect/>
          </a:stretch>
        </p:blipFill>
        <p:spPr>
          <a:xfrm>
            <a:off x="9332669" y="-2914"/>
            <a:ext cx="5281689" cy="8229600"/>
          </a:xfrm>
          <a:prstGeom prst="rect">
            <a:avLst/>
          </a:prstGeom>
        </p:spPr>
      </p:pic>
    </p:spTree>
    <p:extLst>
      <p:ext uri="{BB962C8B-B14F-4D97-AF65-F5344CB8AC3E}">
        <p14:creationId xmlns:p14="http://schemas.microsoft.com/office/powerpoint/2010/main" val="2587058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5" name="Text 2"/>
          <p:cNvSpPr/>
          <p:nvPr/>
        </p:nvSpPr>
        <p:spPr>
          <a:xfrm>
            <a:off x="6091238" y="1250156"/>
            <a:ext cx="6369010" cy="508159"/>
          </a:xfrm>
          <a:prstGeom prst="rect">
            <a:avLst/>
          </a:prstGeom>
          <a:noFill/>
          <a:ln/>
        </p:spPr>
        <p:txBody>
          <a:bodyPr wrap="non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Conclusion and Future Directions</a:t>
            </a:r>
            <a:endParaRPr lang="en-US" sz="3202" dirty="0"/>
          </a:p>
        </p:txBody>
      </p:sp>
      <p:sp>
        <p:nvSpPr>
          <p:cNvPr id="6" name="Text 3"/>
          <p:cNvSpPr/>
          <p:nvPr/>
        </p:nvSpPr>
        <p:spPr>
          <a:xfrm>
            <a:off x="6091238" y="2017514"/>
            <a:ext cx="7934325" cy="1936075"/>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The exploratory data analysis revealed valuable insights into the distribution and relationships among key stellar properties in the AT-HYG database. Despite challenges posed by non-normal distributions, the analysis highlighted the complex and varied nature of stellar populations. The findings from the spectral class distribution and spatial analysis align with known astronomical phenomena, reinforcing the dataset's representativeness and reliability. Future research could focus on more detailed spatial analyses, investigation of rare stellar types, and integration with other astronomical datasets to further our understanding of galactic structure and evolution.</a:t>
            </a:r>
            <a:endParaRPr lang="en-US" sz="1361" dirty="0"/>
          </a:p>
        </p:txBody>
      </p:sp>
      <p:sp>
        <p:nvSpPr>
          <p:cNvPr id="7" name="Shape 4"/>
          <p:cNvSpPr/>
          <p:nvPr/>
        </p:nvSpPr>
        <p:spPr>
          <a:xfrm>
            <a:off x="6091238" y="4342209"/>
            <a:ext cx="388739" cy="388739"/>
          </a:xfrm>
          <a:prstGeom prst="roundRect">
            <a:avLst>
              <a:gd name="adj" fmla="val 13337"/>
            </a:avLst>
          </a:prstGeom>
          <a:solidFill>
            <a:srgbClr val="363A4A"/>
          </a:solidFill>
          <a:ln/>
        </p:spPr>
        <p:txBody>
          <a:bodyPr/>
          <a:lstStyle/>
          <a:p>
            <a:endParaRPr lang="en-US"/>
          </a:p>
        </p:txBody>
      </p:sp>
      <p:sp>
        <p:nvSpPr>
          <p:cNvPr id="8" name="Text 5"/>
          <p:cNvSpPr/>
          <p:nvPr/>
        </p:nvSpPr>
        <p:spPr>
          <a:xfrm>
            <a:off x="6241137" y="4414599"/>
            <a:ext cx="88821"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1</a:t>
            </a:r>
            <a:endParaRPr lang="en-US" sz="1921" dirty="0"/>
          </a:p>
        </p:txBody>
      </p:sp>
      <p:sp>
        <p:nvSpPr>
          <p:cNvPr id="9" name="Text 6"/>
          <p:cNvSpPr/>
          <p:nvPr/>
        </p:nvSpPr>
        <p:spPr>
          <a:xfrm>
            <a:off x="6652736" y="4342209"/>
            <a:ext cx="2439948" cy="254198"/>
          </a:xfrm>
          <a:prstGeom prst="rect">
            <a:avLst/>
          </a:prstGeom>
          <a:noFill/>
          <a:ln/>
        </p:spPr>
        <p:txBody>
          <a:bodyPr wrap="none" rtlCol="0" anchor="t"/>
          <a:lstStyle/>
          <a:p>
            <a:pPr marL="0" indent="0">
              <a:lnSpc>
                <a:spcPts val="2001"/>
              </a:lnSpc>
              <a:buNone/>
            </a:pPr>
            <a:r>
              <a:rPr lang="en-US" sz="1601" dirty="0">
                <a:solidFill>
                  <a:srgbClr val="6EB9FC"/>
                </a:solidFill>
                <a:latin typeface="Lora" pitchFamily="34" charset="0"/>
                <a:ea typeface="Lora" pitchFamily="34" charset="-122"/>
                <a:cs typeface="Lora" pitchFamily="34" charset="-120"/>
              </a:rPr>
              <a:t>Expanded Spatial Analysis</a:t>
            </a:r>
            <a:endParaRPr lang="en-US" sz="1601" dirty="0"/>
          </a:p>
        </p:txBody>
      </p:sp>
      <p:sp>
        <p:nvSpPr>
          <p:cNvPr id="10" name="Text 7"/>
          <p:cNvSpPr/>
          <p:nvPr/>
        </p:nvSpPr>
        <p:spPr>
          <a:xfrm>
            <a:off x="6652736" y="4699992"/>
            <a:ext cx="7372826" cy="276582"/>
          </a:xfrm>
          <a:prstGeom prst="rect">
            <a:avLst/>
          </a:prstGeom>
          <a:noFill/>
          <a:ln/>
        </p:spPr>
        <p:txBody>
          <a:bodyPr wrap="non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Conduct more detailed investigations of stellar property variations across different galactic regions.</a:t>
            </a:r>
            <a:endParaRPr lang="en-US" sz="1361" dirty="0"/>
          </a:p>
        </p:txBody>
      </p:sp>
      <p:sp>
        <p:nvSpPr>
          <p:cNvPr id="11" name="Shape 8"/>
          <p:cNvSpPr/>
          <p:nvPr/>
        </p:nvSpPr>
        <p:spPr>
          <a:xfrm>
            <a:off x="6091238" y="5343644"/>
            <a:ext cx="388739" cy="388739"/>
          </a:xfrm>
          <a:prstGeom prst="roundRect">
            <a:avLst>
              <a:gd name="adj" fmla="val 13337"/>
            </a:avLst>
          </a:prstGeom>
          <a:solidFill>
            <a:srgbClr val="363A4A"/>
          </a:solidFill>
          <a:ln/>
        </p:spPr>
        <p:txBody>
          <a:bodyPr/>
          <a:lstStyle/>
          <a:p>
            <a:endParaRPr lang="en-US"/>
          </a:p>
        </p:txBody>
      </p:sp>
      <p:sp>
        <p:nvSpPr>
          <p:cNvPr id="12" name="Text 9"/>
          <p:cNvSpPr/>
          <p:nvPr/>
        </p:nvSpPr>
        <p:spPr>
          <a:xfrm>
            <a:off x="6220063" y="5416034"/>
            <a:ext cx="130969"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2</a:t>
            </a:r>
            <a:endParaRPr lang="en-US" sz="1921" dirty="0"/>
          </a:p>
        </p:txBody>
      </p:sp>
      <p:sp>
        <p:nvSpPr>
          <p:cNvPr id="13" name="Text 10"/>
          <p:cNvSpPr/>
          <p:nvPr/>
        </p:nvSpPr>
        <p:spPr>
          <a:xfrm>
            <a:off x="6652736" y="5343644"/>
            <a:ext cx="2033111" cy="254198"/>
          </a:xfrm>
          <a:prstGeom prst="rect">
            <a:avLst/>
          </a:prstGeom>
          <a:noFill/>
          <a:ln/>
        </p:spPr>
        <p:txBody>
          <a:bodyPr wrap="none" rtlCol="0" anchor="t"/>
          <a:lstStyle/>
          <a:p>
            <a:pPr marL="0" indent="0">
              <a:lnSpc>
                <a:spcPts val="2001"/>
              </a:lnSpc>
              <a:buNone/>
            </a:pPr>
            <a:r>
              <a:rPr lang="en-US" sz="1601" dirty="0">
                <a:solidFill>
                  <a:srgbClr val="6EB9FC"/>
                </a:solidFill>
                <a:latin typeface="Lora" pitchFamily="34" charset="0"/>
                <a:ea typeface="Lora" pitchFamily="34" charset="-122"/>
                <a:cs typeface="Lora" pitchFamily="34" charset="-120"/>
              </a:rPr>
              <a:t>Rare Stellar Types</a:t>
            </a:r>
            <a:endParaRPr lang="en-US" sz="1601" dirty="0"/>
          </a:p>
        </p:txBody>
      </p:sp>
      <p:sp>
        <p:nvSpPr>
          <p:cNvPr id="14" name="Text 11"/>
          <p:cNvSpPr/>
          <p:nvPr/>
        </p:nvSpPr>
        <p:spPr>
          <a:xfrm>
            <a:off x="6652736" y="5701427"/>
            <a:ext cx="7372826" cy="276582"/>
          </a:xfrm>
          <a:prstGeom prst="rect">
            <a:avLst/>
          </a:prstGeom>
          <a:noFill/>
          <a:ln/>
        </p:spPr>
        <p:txBody>
          <a:bodyPr wrap="non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Focus on the characteristics and distribution of less common spectral classes like O and M stars.</a:t>
            </a:r>
            <a:endParaRPr lang="en-US" sz="1361" dirty="0"/>
          </a:p>
        </p:txBody>
      </p:sp>
      <p:sp>
        <p:nvSpPr>
          <p:cNvPr id="15" name="Shape 12"/>
          <p:cNvSpPr/>
          <p:nvPr/>
        </p:nvSpPr>
        <p:spPr>
          <a:xfrm>
            <a:off x="6091238" y="6345079"/>
            <a:ext cx="388739" cy="388739"/>
          </a:xfrm>
          <a:prstGeom prst="roundRect">
            <a:avLst>
              <a:gd name="adj" fmla="val 13337"/>
            </a:avLst>
          </a:prstGeom>
          <a:solidFill>
            <a:srgbClr val="363A4A"/>
          </a:solidFill>
          <a:ln/>
        </p:spPr>
        <p:txBody>
          <a:bodyPr/>
          <a:lstStyle/>
          <a:p>
            <a:endParaRPr lang="en-US"/>
          </a:p>
        </p:txBody>
      </p:sp>
      <p:sp>
        <p:nvSpPr>
          <p:cNvPr id="16" name="Text 13"/>
          <p:cNvSpPr/>
          <p:nvPr/>
        </p:nvSpPr>
        <p:spPr>
          <a:xfrm>
            <a:off x="6217682" y="6417469"/>
            <a:ext cx="135850"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3</a:t>
            </a:r>
            <a:endParaRPr lang="en-US" sz="1921" dirty="0"/>
          </a:p>
        </p:txBody>
      </p:sp>
      <p:sp>
        <p:nvSpPr>
          <p:cNvPr id="17" name="Text 14"/>
          <p:cNvSpPr/>
          <p:nvPr/>
        </p:nvSpPr>
        <p:spPr>
          <a:xfrm>
            <a:off x="6652736" y="6345079"/>
            <a:ext cx="2033111" cy="254198"/>
          </a:xfrm>
          <a:prstGeom prst="rect">
            <a:avLst/>
          </a:prstGeom>
          <a:noFill/>
          <a:ln/>
        </p:spPr>
        <p:txBody>
          <a:bodyPr wrap="none" rtlCol="0" anchor="t"/>
          <a:lstStyle/>
          <a:p>
            <a:pPr marL="0" indent="0">
              <a:lnSpc>
                <a:spcPts val="2001"/>
              </a:lnSpc>
              <a:buNone/>
            </a:pPr>
            <a:r>
              <a:rPr lang="en-US" sz="1601" dirty="0">
                <a:solidFill>
                  <a:srgbClr val="6EB9FC"/>
                </a:solidFill>
                <a:latin typeface="Lora" pitchFamily="34" charset="0"/>
                <a:ea typeface="Lora" pitchFamily="34" charset="-122"/>
                <a:cs typeface="Lora" pitchFamily="34" charset="-120"/>
              </a:rPr>
              <a:t>Data Integration</a:t>
            </a:r>
            <a:endParaRPr lang="en-US" sz="1601" dirty="0"/>
          </a:p>
        </p:txBody>
      </p:sp>
      <p:sp>
        <p:nvSpPr>
          <p:cNvPr id="18" name="Text 15"/>
          <p:cNvSpPr/>
          <p:nvPr/>
        </p:nvSpPr>
        <p:spPr>
          <a:xfrm>
            <a:off x="6652736" y="6702862"/>
            <a:ext cx="7372826" cy="276582"/>
          </a:xfrm>
          <a:prstGeom prst="rect">
            <a:avLst/>
          </a:prstGeom>
          <a:noFill/>
          <a:ln/>
        </p:spPr>
        <p:txBody>
          <a:bodyPr wrap="non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Combine AT-HYG data with other astronomical datasets for a more comprehensive galactic study.</a:t>
            </a:r>
            <a:endParaRPr lang="en-US" sz="1361" dirty="0"/>
          </a:p>
        </p:txBody>
      </p:sp>
      <p:pic>
        <p:nvPicPr>
          <p:cNvPr id="1026" name="Picture 2">
            <a:extLst>
              <a:ext uri="{FF2B5EF4-FFF2-40B4-BE49-F238E27FC236}">
                <a16:creationId xmlns:a16="http://schemas.microsoft.com/office/drawing/2014/main" id="{C5A989EC-8CBD-1580-4B19-A0F71D196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384" y="0"/>
            <a:ext cx="64008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1"/>
            <a:ext cx="14630400" cy="8191142"/>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1"/>
            <a:ext cx="5486400" cy="8191142"/>
          </a:xfrm>
          <a:prstGeom prst="rect">
            <a:avLst/>
          </a:prstGeom>
        </p:spPr>
      </p:pic>
      <p:sp>
        <p:nvSpPr>
          <p:cNvPr id="5" name="Text 2"/>
          <p:cNvSpPr/>
          <p:nvPr/>
        </p:nvSpPr>
        <p:spPr>
          <a:xfrm>
            <a:off x="6091238" y="475178"/>
            <a:ext cx="5896094" cy="508159"/>
          </a:xfrm>
          <a:prstGeom prst="rect">
            <a:avLst/>
          </a:prstGeom>
          <a:noFill/>
          <a:ln/>
        </p:spPr>
        <p:txBody>
          <a:bodyPr wrap="non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Data Source: AT-HYG Database</a:t>
            </a:r>
            <a:endParaRPr lang="en-US" sz="3202" dirty="0"/>
          </a:p>
        </p:txBody>
      </p:sp>
      <p:sp>
        <p:nvSpPr>
          <p:cNvPr id="6" name="Text 3"/>
          <p:cNvSpPr/>
          <p:nvPr/>
        </p:nvSpPr>
        <p:spPr>
          <a:xfrm>
            <a:off x="6091238" y="1242536"/>
            <a:ext cx="7934325" cy="1659493"/>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The AT-HYG Database represents a significant advancement in stellar catalogues. It incorporates the HYG database (v3.7), Augmented Tycho-HYG (v2.4) catalogs, and the recently released Gaia DR3 (2020-2022) data. This comprehensive dataset provides precise measurements of stellar positions, distances, and motions for over 1.8 billion stars. The database's origins trace back to the Hipparcos mission, launched in 1989 by the European Space Agency (ESA), which aimed to accurately measure stellar positions, distances, and proper motions.</a:t>
            </a:r>
            <a:endParaRPr lang="en-US" sz="1361" dirty="0"/>
          </a:p>
        </p:txBody>
      </p:sp>
      <p:sp>
        <p:nvSpPr>
          <p:cNvPr id="7" name="Shape 4"/>
          <p:cNvSpPr/>
          <p:nvPr/>
        </p:nvSpPr>
        <p:spPr>
          <a:xfrm>
            <a:off x="6339720" y="3096339"/>
            <a:ext cx="53815" cy="5094803"/>
          </a:xfrm>
          <a:prstGeom prst="rect">
            <a:avLst/>
          </a:prstGeom>
          <a:solidFill>
            <a:srgbClr val="6EB9FC"/>
          </a:solidFill>
          <a:ln/>
        </p:spPr>
        <p:txBody>
          <a:bodyPr/>
          <a:lstStyle/>
          <a:p>
            <a:endParaRPr lang="en-US"/>
          </a:p>
        </p:txBody>
      </p:sp>
      <p:sp>
        <p:nvSpPr>
          <p:cNvPr id="8" name="Shape 5"/>
          <p:cNvSpPr/>
          <p:nvPr/>
        </p:nvSpPr>
        <p:spPr>
          <a:xfrm>
            <a:off x="6544806" y="3474184"/>
            <a:ext cx="604837" cy="21550"/>
          </a:xfrm>
          <a:prstGeom prst="rect">
            <a:avLst/>
          </a:prstGeom>
          <a:solidFill>
            <a:srgbClr val="6EB9FC"/>
          </a:solidFill>
          <a:ln/>
        </p:spPr>
        <p:txBody>
          <a:bodyPr/>
          <a:lstStyle/>
          <a:p>
            <a:endParaRPr lang="en-US"/>
          </a:p>
        </p:txBody>
      </p:sp>
      <p:sp>
        <p:nvSpPr>
          <p:cNvPr id="9" name="Shape 6"/>
          <p:cNvSpPr/>
          <p:nvPr/>
        </p:nvSpPr>
        <p:spPr>
          <a:xfrm>
            <a:off x="6156067" y="3290649"/>
            <a:ext cx="388739" cy="388739"/>
          </a:xfrm>
          <a:prstGeom prst="roundRect">
            <a:avLst>
              <a:gd name="adj" fmla="val 13337"/>
            </a:avLst>
          </a:prstGeom>
          <a:solidFill>
            <a:srgbClr val="363A4A"/>
          </a:solidFill>
          <a:ln/>
        </p:spPr>
        <p:txBody>
          <a:bodyPr/>
          <a:lstStyle/>
          <a:p>
            <a:endParaRPr lang="en-US"/>
          </a:p>
        </p:txBody>
      </p:sp>
      <p:sp>
        <p:nvSpPr>
          <p:cNvPr id="10" name="Text 7"/>
          <p:cNvSpPr/>
          <p:nvPr/>
        </p:nvSpPr>
        <p:spPr>
          <a:xfrm>
            <a:off x="6305967" y="3363039"/>
            <a:ext cx="88821"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1</a:t>
            </a:r>
            <a:endParaRPr lang="en-US" sz="1921" dirty="0"/>
          </a:p>
        </p:txBody>
      </p:sp>
      <p:sp>
        <p:nvSpPr>
          <p:cNvPr id="11" name="Text 8"/>
          <p:cNvSpPr/>
          <p:nvPr/>
        </p:nvSpPr>
        <p:spPr>
          <a:xfrm>
            <a:off x="7300913" y="3269099"/>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1989</a:t>
            </a:r>
            <a:endParaRPr lang="en-US" sz="1601" dirty="0"/>
          </a:p>
        </p:txBody>
      </p:sp>
      <p:sp>
        <p:nvSpPr>
          <p:cNvPr id="12" name="Text 9"/>
          <p:cNvSpPr/>
          <p:nvPr/>
        </p:nvSpPr>
        <p:spPr>
          <a:xfrm>
            <a:off x="7300913" y="3626882"/>
            <a:ext cx="6724650" cy="553164"/>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ESA launches the Hipparcos mission to measure stellar positions, distances, and proper motions.</a:t>
            </a:r>
            <a:endParaRPr lang="en-US" sz="1361" dirty="0"/>
          </a:p>
        </p:txBody>
      </p:sp>
      <p:sp>
        <p:nvSpPr>
          <p:cNvPr id="13" name="Shape 10"/>
          <p:cNvSpPr/>
          <p:nvPr/>
        </p:nvSpPr>
        <p:spPr>
          <a:xfrm>
            <a:off x="6544806" y="4903410"/>
            <a:ext cx="604837" cy="21550"/>
          </a:xfrm>
          <a:prstGeom prst="rect">
            <a:avLst/>
          </a:prstGeom>
          <a:solidFill>
            <a:srgbClr val="6EB9FC"/>
          </a:solidFill>
          <a:ln/>
        </p:spPr>
        <p:txBody>
          <a:bodyPr/>
          <a:lstStyle/>
          <a:p>
            <a:endParaRPr lang="en-US"/>
          </a:p>
        </p:txBody>
      </p:sp>
      <p:sp>
        <p:nvSpPr>
          <p:cNvPr id="14" name="Shape 11"/>
          <p:cNvSpPr/>
          <p:nvPr/>
        </p:nvSpPr>
        <p:spPr>
          <a:xfrm>
            <a:off x="6156067" y="4719876"/>
            <a:ext cx="388739" cy="388739"/>
          </a:xfrm>
          <a:prstGeom prst="roundRect">
            <a:avLst>
              <a:gd name="adj" fmla="val 13337"/>
            </a:avLst>
          </a:prstGeom>
          <a:solidFill>
            <a:srgbClr val="363A4A"/>
          </a:solidFill>
          <a:ln/>
        </p:spPr>
        <p:txBody>
          <a:bodyPr/>
          <a:lstStyle/>
          <a:p>
            <a:endParaRPr lang="en-US"/>
          </a:p>
        </p:txBody>
      </p:sp>
      <p:sp>
        <p:nvSpPr>
          <p:cNvPr id="15" name="Text 12"/>
          <p:cNvSpPr/>
          <p:nvPr/>
        </p:nvSpPr>
        <p:spPr>
          <a:xfrm>
            <a:off x="6284893" y="4792266"/>
            <a:ext cx="130969"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2</a:t>
            </a:r>
            <a:endParaRPr lang="en-US" sz="1921" dirty="0"/>
          </a:p>
        </p:txBody>
      </p:sp>
      <p:sp>
        <p:nvSpPr>
          <p:cNvPr id="16" name="Text 13"/>
          <p:cNvSpPr/>
          <p:nvPr/>
        </p:nvSpPr>
        <p:spPr>
          <a:xfrm>
            <a:off x="7300913" y="4698325"/>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1997</a:t>
            </a:r>
            <a:endParaRPr lang="en-US" sz="1601" dirty="0"/>
          </a:p>
        </p:txBody>
      </p:sp>
      <p:sp>
        <p:nvSpPr>
          <p:cNvPr id="17" name="Text 14"/>
          <p:cNvSpPr/>
          <p:nvPr/>
        </p:nvSpPr>
        <p:spPr>
          <a:xfrm>
            <a:off x="7300913" y="5056108"/>
            <a:ext cx="6724650"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Release of the Hipparcos Catalogue, forming the basis of the HYG database.</a:t>
            </a:r>
            <a:endParaRPr lang="en-US" sz="1361" dirty="0"/>
          </a:p>
        </p:txBody>
      </p:sp>
      <p:sp>
        <p:nvSpPr>
          <p:cNvPr id="18" name="Shape 15"/>
          <p:cNvSpPr/>
          <p:nvPr/>
        </p:nvSpPr>
        <p:spPr>
          <a:xfrm>
            <a:off x="6544806" y="6056055"/>
            <a:ext cx="604837" cy="21550"/>
          </a:xfrm>
          <a:prstGeom prst="rect">
            <a:avLst/>
          </a:prstGeom>
          <a:solidFill>
            <a:srgbClr val="6EB9FC"/>
          </a:solidFill>
          <a:ln/>
        </p:spPr>
        <p:txBody>
          <a:bodyPr/>
          <a:lstStyle/>
          <a:p>
            <a:endParaRPr lang="en-US"/>
          </a:p>
        </p:txBody>
      </p:sp>
      <p:sp>
        <p:nvSpPr>
          <p:cNvPr id="19" name="Shape 16"/>
          <p:cNvSpPr/>
          <p:nvPr/>
        </p:nvSpPr>
        <p:spPr>
          <a:xfrm>
            <a:off x="6156067" y="5872520"/>
            <a:ext cx="388739" cy="388739"/>
          </a:xfrm>
          <a:prstGeom prst="roundRect">
            <a:avLst>
              <a:gd name="adj" fmla="val 13337"/>
            </a:avLst>
          </a:prstGeom>
          <a:solidFill>
            <a:srgbClr val="363A4A"/>
          </a:solidFill>
          <a:ln/>
        </p:spPr>
        <p:txBody>
          <a:bodyPr/>
          <a:lstStyle/>
          <a:p>
            <a:endParaRPr lang="en-US"/>
          </a:p>
        </p:txBody>
      </p:sp>
      <p:sp>
        <p:nvSpPr>
          <p:cNvPr id="20" name="Text 17"/>
          <p:cNvSpPr/>
          <p:nvPr/>
        </p:nvSpPr>
        <p:spPr>
          <a:xfrm>
            <a:off x="6282511" y="5944910"/>
            <a:ext cx="135850"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3</a:t>
            </a:r>
            <a:endParaRPr lang="en-US" sz="1921" dirty="0"/>
          </a:p>
        </p:txBody>
      </p:sp>
      <p:sp>
        <p:nvSpPr>
          <p:cNvPr id="21" name="Text 18"/>
          <p:cNvSpPr/>
          <p:nvPr/>
        </p:nvSpPr>
        <p:spPr>
          <a:xfrm>
            <a:off x="7300913" y="5850969"/>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2000</a:t>
            </a:r>
            <a:endParaRPr lang="en-US" sz="1601" dirty="0"/>
          </a:p>
        </p:txBody>
      </p:sp>
      <p:sp>
        <p:nvSpPr>
          <p:cNvPr id="22" name="Text 19"/>
          <p:cNvSpPr/>
          <p:nvPr/>
        </p:nvSpPr>
        <p:spPr>
          <a:xfrm>
            <a:off x="7300913" y="6208752"/>
            <a:ext cx="6724650" cy="553164"/>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Release of the Tycho-2 Catalogue, improving astrometric and photometric data for over 2.5 million stars.</a:t>
            </a:r>
            <a:endParaRPr lang="en-US" sz="1361" dirty="0"/>
          </a:p>
        </p:txBody>
      </p:sp>
      <p:sp>
        <p:nvSpPr>
          <p:cNvPr id="23" name="Shape 20"/>
          <p:cNvSpPr/>
          <p:nvPr/>
        </p:nvSpPr>
        <p:spPr>
          <a:xfrm>
            <a:off x="6544806" y="7485281"/>
            <a:ext cx="604837" cy="21550"/>
          </a:xfrm>
          <a:prstGeom prst="rect">
            <a:avLst/>
          </a:prstGeom>
          <a:solidFill>
            <a:srgbClr val="6EB9FC"/>
          </a:solidFill>
          <a:ln/>
        </p:spPr>
        <p:txBody>
          <a:bodyPr/>
          <a:lstStyle/>
          <a:p>
            <a:endParaRPr lang="en-US"/>
          </a:p>
        </p:txBody>
      </p:sp>
      <p:sp>
        <p:nvSpPr>
          <p:cNvPr id="24" name="Shape 21"/>
          <p:cNvSpPr/>
          <p:nvPr/>
        </p:nvSpPr>
        <p:spPr>
          <a:xfrm>
            <a:off x="6156067" y="7301746"/>
            <a:ext cx="388739" cy="388739"/>
          </a:xfrm>
          <a:prstGeom prst="roundRect">
            <a:avLst>
              <a:gd name="adj" fmla="val 13337"/>
            </a:avLst>
          </a:prstGeom>
          <a:solidFill>
            <a:srgbClr val="363A4A"/>
          </a:solidFill>
          <a:ln/>
        </p:spPr>
        <p:txBody>
          <a:bodyPr/>
          <a:lstStyle/>
          <a:p>
            <a:endParaRPr lang="en-US"/>
          </a:p>
        </p:txBody>
      </p:sp>
      <p:sp>
        <p:nvSpPr>
          <p:cNvPr id="25" name="Text 22"/>
          <p:cNvSpPr/>
          <p:nvPr/>
        </p:nvSpPr>
        <p:spPr>
          <a:xfrm>
            <a:off x="6284297" y="7374136"/>
            <a:ext cx="132278" cy="243959"/>
          </a:xfrm>
          <a:prstGeom prst="rect">
            <a:avLst/>
          </a:prstGeom>
          <a:noFill/>
          <a:ln/>
        </p:spPr>
        <p:txBody>
          <a:bodyPr wrap="none" rtlCol="0" anchor="t"/>
          <a:lstStyle/>
          <a:p>
            <a:pPr marL="0" indent="0" algn="ctr">
              <a:lnSpc>
                <a:spcPts val="1921"/>
              </a:lnSpc>
              <a:buNone/>
            </a:pPr>
            <a:r>
              <a:rPr lang="en-US" sz="1921" dirty="0">
                <a:solidFill>
                  <a:srgbClr val="6EB9FC"/>
                </a:solidFill>
                <a:latin typeface="Lora" pitchFamily="34" charset="0"/>
                <a:ea typeface="Lora" pitchFamily="34" charset="-122"/>
                <a:cs typeface="Lora" pitchFamily="34" charset="-120"/>
              </a:rPr>
              <a:t>4</a:t>
            </a:r>
            <a:endParaRPr lang="en-US" sz="1921" dirty="0"/>
          </a:p>
        </p:txBody>
      </p:sp>
      <p:sp>
        <p:nvSpPr>
          <p:cNvPr id="26" name="Text 23"/>
          <p:cNvSpPr/>
          <p:nvPr/>
        </p:nvSpPr>
        <p:spPr>
          <a:xfrm>
            <a:off x="7300913" y="7280196"/>
            <a:ext cx="2033111" cy="254198"/>
          </a:xfrm>
          <a:prstGeom prst="rect">
            <a:avLst/>
          </a:prstGeom>
          <a:noFill/>
          <a:ln/>
        </p:spPr>
        <p:txBody>
          <a:bodyPr wrap="none" rtlCol="0" anchor="t"/>
          <a:lstStyle/>
          <a:p>
            <a:pPr marL="0" indent="0" algn="l">
              <a:lnSpc>
                <a:spcPts val="2001"/>
              </a:lnSpc>
              <a:buNone/>
            </a:pPr>
            <a:r>
              <a:rPr lang="en-US" sz="1601" dirty="0">
                <a:solidFill>
                  <a:srgbClr val="6EB9FC"/>
                </a:solidFill>
                <a:latin typeface="Lora" pitchFamily="34" charset="0"/>
                <a:ea typeface="Lora" pitchFamily="34" charset="-122"/>
                <a:cs typeface="Lora" pitchFamily="34" charset="-120"/>
              </a:rPr>
              <a:t>2020-2022</a:t>
            </a:r>
            <a:endParaRPr lang="en-US" sz="1601" dirty="0"/>
          </a:p>
        </p:txBody>
      </p:sp>
      <p:sp>
        <p:nvSpPr>
          <p:cNvPr id="27" name="Text 24"/>
          <p:cNvSpPr/>
          <p:nvPr/>
        </p:nvSpPr>
        <p:spPr>
          <a:xfrm>
            <a:off x="7300913" y="7637978"/>
            <a:ext cx="6724650" cy="553164"/>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Integration of Gaia DR3 data, expanding the database to over 1.8 billion stars with improved precision.</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968693" y="802860"/>
            <a:ext cx="8942427" cy="726043"/>
          </a:xfrm>
          <a:prstGeom prst="rect">
            <a:avLst/>
          </a:prstGeom>
          <a:noFill/>
          <a:ln/>
        </p:spPr>
        <p:txBody>
          <a:bodyPr wrap="none" rtlCol="0" anchor="t"/>
          <a:lstStyle/>
          <a:p>
            <a:pPr marL="0" indent="0">
              <a:lnSpc>
                <a:spcPts val="5718"/>
              </a:lnSpc>
              <a:buNone/>
            </a:pPr>
            <a:r>
              <a:rPr lang="en-US" sz="4574" dirty="0">
                <a:solidFill>
                  <a:srgbClr val="6EB9FC"/>
                </a:solidFill>
                <a:latin typeface="Lora" pitchFamily="34" charset="0"/>
                <a:ea typeface="Lora" pitchFamily="34" charset="-122"/>
                <a:cs typeface="Lora" pitchFamily="34" charset="-120"/>
              </a:rPr>
              <a:t>Key Variables</a:t>
            </a:r>
            <a:endParaRPr lang="en-US" sz="4574" dirty="0"/>
          </a:p>
        </p:txBody>
      </p:sp>
      <p:sp>
        <p:nvSpPr>
          <p:cNvPr id="5" name="Text 3"/>
          <p:cNvSpPr/>
          <p:nvPr/>
        </p:nvSpPr>
        <p:spPr>
          <a:xfrm>
            <a:off x="968693" y="3037284"/>
            <a:ext cx="2904530" cy="363141"/>
          </a:xfrm>
          <a:prstGeom prst="rect">
            <a:avLst/>
          </a:prstGeom>
          <a:noFill/>
          <a:ln/>
        </p:spPr>
        <p:txBody>
          <a:bodyPr wrap="none" rtlCol="0" anchor="t"/>
          <a:lstStyle/>
          <a:p>
            <a:pPr marL="0" indent="0">
              <a:lnSpc>
                <a:spcPts val="2859"/>
              </a:lnSpc>
              <a:buNone/>
            </a:pPr>
            <a:r>
              <a:rPr lang="en-US" sz="2287" dirty="0">
                <a:solidFill>
                  <a:srgbClr val="6EB9FC"/>
                </a:solidFill>
                <a:latin typeface="Lora" pitchFamily="34" charset="0"/>
                <a:ea typeface="Lora" pitchFamily="34" charset="-122"/>
                <a:cs typeface="Lora" pitchFamily="34" charset="-120"/>
              </a:rPr>
              <a:t>Key Variables</a:t>
            </a:r>
            <a:endParaRPr lang="en-US" sz="2287" dirty="0"/>
          </a:p>
        </p:txBody>
      </p:sp>
      <p:sp>
        <p:nvSpPr>
          <p:cNvPr id="6" name="Text 4"/>
          <p:cNvSpPr/>
          <p:nvPr/>
        </p:nvSpPr>
        <p:spPr>
          <a:xfrm>
            <a:off x="1363623" y="3647242"/>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Luminosity (L)</a:t>
            </a:r>
            <a:endParaRPr lang="en-US" sz="1944" dirty="0"/>
          </a:p>
        </p:txBody>
      </p:sp>
      <p:sp>
        <p:nvSpPr>
          <p:cNvPr id="7" name="Text 5"/>
          <p:cNvSpPr/>
          <p:nvPr/>
        </p:nvSpPr>
        <p:spPr>
          <a:xfrm>
            <a:off x="1363623" y="4128611"/>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Temperature (T)</a:t>
            </a:r>
            <a:endParaRPr lang="en-US" sz="1944" dirty="0"/>
          </a:p>
        </p:txBody>
      </p:sp>
      <p:sp>
        <p:nvSpPr>
          <p:cNvPr id="8" name="Text 6"/>
          <p:cNvSpPr/>
          <p:nvPr/>
        </p:nvSpPr>
        <p:spPr>
          <a:xfrm>
            <a:off x="1363623" y="4609981"/>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Spectral Type</a:t>
            </a:r>
            <a:endParaRPr lang="en-US" sz="1944" dirty="0"/>
          </a:p>
        </p:txBody>
      </p:sp>
      <p:sp>
        <p:nvSpPr>
          <p:cNvPr id="9" name="Text 7"/>
          <p:cNvSpPr/>
          <p:nvPr/>
        </p:nvSpPr>
        <p:spPr>
          <a:xfrm>
            <a:off x="1363623" y="5091351"/>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Mass</a:t>
            </a:r>
            <a:endParaRPr lang="en-US" sz="1944" dirty="0"/>
          </a:p>
        </p:txBody>
      </p:sp>
      <p:sp>
        <p:nvSpPr>
          <p:cNvPr id="10" name="Text 8"/>
          <p:cNvSpPr/>
          <p:nvPr/>
        </p:nvSpPr>
        <p:spPr>
          <a:xfrm>
            <a:off x="1363623" y="5572720"/>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Radius</a:t>
            </a:r>
            <a:endParaRPr lang="en-US" sz="1944" dirty="0"/>
          </a:p>
        </p:txBody>
      </p:sp>
      <p:sp>
        <p:nvSpPr>
          <p:cNvPr id="11" name="Text 9"/>
          <p:cNvSpPr/>
          <p:nvPr/>
        </p:nvSpPr>
        <p:spPr>
          <a:xfrm>
            <a:off x="1363623" y="6054090"/>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Absolute Magnitude</a:t>
            </a:r>
            <a:endParaRPr lang="en-US" sz="1944" dirty="0"/>
          </a:p>
        </p:txBody>
      </p:sp>
      <p:pic>
        <p:nvPicPr>
          <p:cNvPr id="21" name="Picture 20" descr="A black and white text on a black background&#10;&#10;Description automatically generated">
            <a:extLst>
              <a:ext uri="{FF2B5EF4-FFF2-40B4-BE49-F238E27FC236}">
                <a16:creationId xmlns:a16="http://schemas.microsoft.com/office/drawing/2014/main" id="{3BEB0CA4-E022-6870-A8FF-C9D1474A9589}"/>
              </a:ext>
            </a:extLst>
          </p:cNvPr>
          <p:cNvPicPr>
            <a:picLocks noChangeAspect="1"/>
          </p:cNvPicPr>
          <p:nvPr/>
        </p:nvPicPr>
        <p:blipFill>
          <a:blip r:embed="rId3"/>
          <a:stretch>
            <a:fillRect/>
          </a:stretch>
        </p:blipFill>
        <p:spPr>
          <a:xfrm>
            <a:off x="5680472" y="1780461"/>
            <a:ext cx="6671949" cy="3241793"/>
          </a:xfrm>
          <a:prstGeom prst="rect">
            <a:avLst/>
          </a:prstGeom>
        </p:spPr>
      </p:pic>
      <p:pic>
        <p:nvPicPr>
          <p:cNvPr id="23" name="Picture 22" descr="A screen shot of a black screen&#10;&#10;Description automatically generated">
            <a:extLst>
              <a:ext uri="{FF2B5EF4-FFF2-40B4-BE49-F238E27FC236}">
                <a16:creationId xmlns:a16="http://schemas.microsoft.com/office/drawing/2014/main" id="{E38C9EDC-8F87-CC0E-F30C-72457160F288}"/>
              </a:ext>
            </a:extLst>
          </p:cNvPr>
          <p:cNvPicPr>
            <a:picLocks noChangeAspect="1"/>
          </p:cNvPicPr>
          <p:nvPr/>
        </p:nvPicPr>
        <p:blipFill>
          <a:blip r:embed="rId4"/>
          <a:stretch>
            <a:fillRect/>
          </a:stretch>
        </p:blipFill>
        <p:spPr>
          <a:xfrm>
            <a:off x="5680472" y="5005031"/>
            <a:ext cx="6671949" cy="23396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28147" y="773668"/>
            <a:ext cx="7702868" cy="539353"/>
          </a:xfrm>
          <a:prstGeom prst="rect">
            <a:avLst/>
          </a:prstGeom>
          <a:noFill/>
          <a:ln/>
        </p:spPr>
        <p:txBody>
          <a:bodyPr wrap="none" rtlCol="0" anchor="t"/>
          <a:lstStyle/>
          <a:p>
            <a:pPr marL="0" indent="0">
              <a:lnSpc>
                <a:spcPts val="4247"/>
              </a:lnSpc>
              <a:buNone/>
            </a:pPr>
            <a:r>
              <a:rPr lang="en-US" sz="3398" dirty="0">
                <a:solidFill>
                  <a:srgbClr val="6EB9FC"/>
                </a:solidFill>
                <a:latin typeface="Lora" pitchFamily="34" charset="0"/>
                <a:ea typeface="Lora" pitchFamily="34" charset="-122"/>
                <a:cs typeface="Lora" pitchFamily="34" charset="-120"/>
              </a:rPr>
              <a:t>Feature Engineering</a:t>
            </a:r>
            <a:endParaRPr lang="en-US" sz="3398" dirty="0"/>
          </a:p>
        </p:txBody>
      </p:sp>
      <p:pic>
        <p:nvPicPr>
          <p:cNvPr id="6" name="Image 1" descr="preencoded.png"/>
          <p:cNvPicPr>
            <a:picLocks noChangeAspect="1"/>
          </p:cNvPicPr>
          <p:nvPr/>
        </p:nvPicPr>
        <p:blipFill>
          <a:blip r:embed="rId4"/>
          <a:stretch>
            <a:fillRect/>
          </a:stretch>
        </p:blipFill>
        <p:spPr>
          <a:xfrm>
            <a:off x="6128147" y="1588056"/>
            <a:ext cx="916900" cy="1466969"/>
          </a:xfrm>
          <a:prstGeom prst="rect">
            <a:avLst/>
          </a:prstGeom>
        </p:spPr>
      </p:pic>
      <p:sp>
        <p:nvSpPr>
          <p:cNvPr id="7" name="Text 3"/>
          <p:cNvSpPr/>
          <p:nvPr/>
        </p:nvSpPr>
        <p:spPr>
          <a:xfrm>
            <a:off x="7320082" y="1771412"/>
            <a:ext cx="3202543" cy="269677"/>
          </a:xfrm>
          <a:prstGeom prst="rect">
            <a:avLst/>
          </a:prstGeom>
          <a:noFill/>
          <a:ln/>
        </p:spPr>
        <p:txBody>
          <a:bodyPr wrap="none" rtlCol="0" anchor="t"/>
          <a:lstStyle/>
          <a:p>
            <a:pPr marL="0" indent="0" algn="l">
              <a:lnSpc>
                <a:spcPts val="2123"/>
              </a:lnSpc>
              <a:buNone/>
            </a:pPr>
            <a:r>
              <a:rPr lang="en-US" sz="1699" dirty="0">
                <a:solidFill>
                  <a:srgbClr val="6EB9FC"/>
                </a:solidFill>
                <a:latin typeface="Lora" pitchFamily="34" charset="0"/>
                <a:ea typeface="Lora" pitchFamily="34" charset="-122"/>
                <a:cs typeface="Lora" pitchFamily="34" charset="-120"/>
              </a:rPr>
              <a:t>Absolute Magnitude Calculation</a:t>
            </a:r>
            <a:endParaRPr lang="en-US" sz="1699" dirty="0"/>
          </a:p>
        </p:txBody>
      </p:sp>
      <p:sp>
        <p:nvSpPr>
          <p:cNvPr id="8" name="Text 4"/>
          <p:cNvSpPr/>
          <p:nvPr/>
        </p:nvSpPr>
        <p:spPr>
          <a:xfrm>
            <a:off x="7320082" y="2151102"/>
            <a:ext cx="6668572" cy="293370"/>
          </a:xfrm>
          <a:prstGeom prst="rect">
            <a:avLst/>
          </a:prstGeom>
          <a:noFill/>
          <a:ln/>
        </p:spPr>
        <p:txBody>
          <a:bodyPr wrap="none" rtlCol="0" anchor="t"/>
          <a:lstStyle/>
          <a:p>
            <a:pPr marL="0" indent="0" algn="l">
              <a:lnSpc>
                <a:spcPts val="2177"/>
              </a:lnSpc>
              <a:buNone/>
            </a:pPr>
            <a:r>
              <a:rPr lang="en-US" sz="1400" dirty="0">
                <a:solidFill>
                  <a:srgbClr val="D6E5EF"/>
                </a:solidFill>
                <a:latin typeface="Source Sans Pro" pitchFamily="34" charset="0"/>
                <a:ea typeface="Source Sans Pro" pitchFamily="34" charset="-122"/>
                <a:cs typeface="Source Sans Pro" pitchFamily="34" charset="-120"/>
              </a:rPr>
              <a:t>Calculated using apparent magnitude and distance: M = m - 5 · (log₁₀(d)) + 5</a:t>
            </a:r>
            <a:endParaRPr lang="en-US" sz="1400" dirty="0"/>
          </a:p>
        </p:txBody>
      </p:sp>
      <p:pic>
        <p:nvPicPr>
          <p:cNvPr id="9" name="Image 2" descr="preencoded.png"/>
          <p:cNvPicPr>
            <a:picLocks noChangeAspect="1"/>
          </p:cNvPicPr>
          <p:nvPr/>
        </p:nvPicPr>
        <p:blipFill>
          <a:blip r:embed="rId5"/>
          <a:stretch>
            <a:fillRect/>
          </a:stretch>
        </p:blipFill>
        <p:spPr>
          <a:xfrm>
            <a:off x="6128147" y="3055025"/>
            <a:ext cx="916900" cy="1466969"/>
          </a:xfrm>
          <a:prstGeom prst="rect">
            <a:avLst/>
          </a:prstGeom>
        </p:spPr>
      </p:pic>
      <p:sp>
        <p:nvSpPr>
          <p:cNvPr id="10" name="Text 5"/>
          <p:cNvSpPr/>
          <p:nvPr/>
        </p:nvSpPr>
        <p:spPr>
          <a:xfrm>
            <a:off x="7320082" y="3238381"/>
            <a:ext cx="2263616" cy="269677"/>
          </a:xfrm>
          <a:prstGeom prst="rect">
            <a:avLst/>
          </a:prstGeom>
          <a:noFill/>
          <a:ln/>
        </p:spPr>
        <p:txBody>
          <a:bodyPr wrap="none" rtlCol="0" anchor="t"/>
          <a:lstStyle/>
          <a:p>
            <a:pPr marL="0" indent="0" algn="l">
              <a:lnSpc>
                <a:spcPts val="2123"/>
              </a:lnSpc>
              <a:buNone/>
            </a:pPr>
            <a:r>
              <a:rPr lang="en-US" sz="1699" dirty="0">
                <a:solidFill>
                  <a:srgbClr val="6EB9FC"/>
                </a:solidFill>
                <a:latin typeface="Lora" pitchFamily="34" charset="0"/>
                <a:ea typeface="Lora" pitchFamily="34" charset="-122"/>
                <a:cs typeface="Lora" pitchFamily="34" charset="-120"/>
              </a:rPr>
              <a:t>Luminosity Estimation</a:t>
            </a:r>
            <a:endParaRPr lang="en-US" sz="1699" dirty="0"/>
          </a:p>
        </p:txBody>
      </p:sp>
      <p:sp>
        <p:nvSpPr>
          <p:cNvPr id="11" name="Text 6"/>
          <p:cNvSpPr/>
          <p:nvPr/>
        </p:nvSpPr>
        <p:spPr>
          <a:xfrm>
            <a:off x="7320082" y="3618071"/>
            <a:ext cx="6668572" cy="293370"/>
          </a:xfrm>
          <a:prstGeom prst="rect">
            <a:avLst/>
          </a:prstGeom>
          <a:noFill/>
          <a:ln/>
        </p:spPr>
        <p:txBody>
          <a:bodyPr wrap="none" rtlCol="0" anchor="t"/>
          <a:lstStyle/>
          <a:p>
            <a:pPr marL="0" indent="0" algn="l">
              <a:lnSpc>
                <a:spcPts val="2177"/>
              </a:lnSpc>
              <a:buNone/>
            </a:pPr>
            <a:r>
              <a:rPr lang="en-US" sz="1400" dirty="0">
                <a:solidFill>
                  <a:srgbClr val="D6E5EF"/>
                </a:solidFill>
                <a:latin typeface="Source Sans Pro" pitchFamily="34" charset="0"/>
                <a:ea typeface="Source Sans Pro" pitchFamily="34" charset="-122"/>
                <a:cs typeface="Source Sans Pro" pitchFamily="34" charset="-120"/>
              </a:rPr>
              <a:t>Estimated using absolute magnitude: L/L₀ ≈ (M/M₀)³·⁵</a:t>
            </a:r>
            <a:endParaRPr lang="en-US" sz="1400" dirty="0"/>
          </a:p>
        </p:txBody>
      </p:sp>
      <p:pic>
        <p:nvPicPr>
          <p:cNvPr id="12" name="Image 3" descr="preencoded.png"/>
          <p:cNvPicPr>
            <a:picLocks noChangeAspect="1"/>
          </p:cNvPicPr>
          <p:nvPr/>
        </p:nvPicPr>
        <p:blipFill>
          <a:blip r:embed="rId6"/>
          <a:stretch>
            <a:fillRect/>
          </a:stretch>
        </p:blipFill>
        <p:spPr>
          <a:xfrm>
            <a:off x="6128147" y="4521994"/>
            <a:ext cx="916900" cy="1466969"/>
          </a:xfrm>
          <a:prstGeom prst="rect">
            <a:avLst/>
          </a:prstGeom>
        </p:spPr>
      </p:pic>
      <p:sp>
        <p:nvSpPr>
          <p:cNvPr id="13" name="Text 7"/>
          <p:cNvSpPr/>
          <p:nvPr/>
        </p:nvSpPr>
        <p:spPr>
          <a:xfrm>
            <a:off x="7320082" y="4705350"/>
            <a:ext cx="2157413" cy="269677"/>
          </a:xfrm>
          <a:prstGeom prst="rect">
            <a:avLst/>
          </a:prstGeom>
          <a:noFill/>
          <a:ln/>
        </p:spPr>
        <p:txBody>
          <a:bodyPr wrap="none" rtlCol="0" anchor="t"/>
          <a:lstStyle/>
          <a:p>
            <a:pPr marL="0" indent="0" algn="l">
              <a:lnSpc>
                <a:spcPts val="2123"/>
              </a:lnSpc>
              <a:buNone/>
            </a:pPr>
            <a:r>
              <a:rPr lang="en-US" sz="1699" dirty="0">
                <a:solidFill>
                  <a:srgbClr val="6EB9FC"/>
                </a:solidFill>
                <a:latin typeface="Lora" pitchFamily="34" charset="0"/>
                <a:ea typeface="Lora" pitchFamily="34" charset="-122"/>
                <a:cs typeface="Lora" pitchFamily="34" charset="-120"/>
              </a:rPr>
              <a:t>Radius Estimation</a:t>
            </a:r>
            <a:endParaRPr lang="en-US" sz="1699" dirty="0"/>
          </a:p>
        </p:txBody>
      </p:sp>
      <p:sp>
        <p:nvSpPr>
          <p:cNvPr id="14" name="Text 8"/>
          <p:cNvSpPr/>
          <p:nvPr/>
        </p:nvSpPr>
        <p:spPr>
          <a:xfrm>
            <a:off x="7320082" y="5085040"/>
            <a:ext cx="6668572" cy="293370"/>
          </a:xfrm>
          <a:prstGeom prst="rect">
            <a:avLst/>
          </a:prstGeom>
          <a:noFill/>
          <a:ln/>
        </p:spPr>
        <p:txBody>
          <a:bodyPr wrap="none" rtlCol="0" anchor="t"/>
          <a:lstStyle/>
          <a:p>
            <a:pPr marL="0" indent="0" algn="l">
              <a:lnSpc>
                <a:spcPts val="2177"/>
              </a:lnSpc>
              <a:buNone/>
            </a:pPr>
            <a:r>
              <a:rPr lang="en-US" sz="1400" dirty="0">
                <a:solidFill>
                  <a:srgbClr val="D6E5EF"/>
                </a:solidFill>
                <a:latin typeface="Source Sans Pro" pitchFamily="34" charset="0"/>
                <a:ea typeface="Source Sans Pro" pitchFamily="34" charset="-122"/>
                <a:cs typeface="Source Sans Pro" pitchFamily="34" charset="-120"/>
              </a:rPr>
              <a:t>Estimated using luminosity: R/R₀ ≈ (M/M₀)⁰·⁸</a:t>
            </a:r>
            <a:endParaRPr lang="en-US" sz="1400" dirty="0"/>
          </a:p>
        </p:txBody>
      </p:sp>
      <p:pic>
        <p:nvPicPr>
          <p:cNvPr id="15" name="Image 4" descr="preencoded.png"/>
          <p:cNvPicPr>
            <a:picLocks noChangeAspect="1"/>
          </p:cNvPicPr>
          <p:nvPr/>
        </p:nvPicPr>
        <p:blipFill>
          <a:blip r:embed="rId7"/>
          <a:stretch>
            <a:fillRect/>
          </a:stretch>
        </p:blipFill>
        <p:spPr>
          <a:xfrm>
            <a:off x="6128147" y="5988963"/>
            <a:ext cx="916900" cy="1466969"/>
          </a:xfrm>
          <a:prstGeom prst="rect">
            <a:avLst/>
          </a:prstGeom>
        </p:spPr>
      </p:pic>
      <p:sp>
        <p:nvSpPr>
          <p:cNvPr id="16" name="Text 9"/>
          <p:cNvSpPr/>
          <p:nvPr/>
        </p:nvSpPr>
        <p:spPr>
          <a:xfrm>
            <a:off x="7320082" y="6172319"/>
            <a:ext cx="2495431" cy="269677"/>
          </a:xfrm>
          <a:prstGeom prst="rect">
            <a:avLst/>
          </a:prstGeom>
          <a:noFill/>
          <a:ln/>
        </p:spPr>
        <p:txBody>
          <a:bodyPr wrap="none" rtlCol="0" anchor="t"/>
          <a:lstStyle/>
          <a:p>
            <a:pPr marL="0" indent="0" algn="l">
              <a:lnSpc>
                <a:spcPts val="2123"/>
              </a:lnSpc>
              <a:buNone/>
            </a:pPr>
            <a:r>
              <a:rPr lang="en-US" sz="1699" dirty="0">
                <a:solidFill>
                  <a:srgbClr val="6EB9FC"/>
                </a:solidFill>
                <a:latin typeface="Lora" pitchFamily="34" charset="0"/>
                <a:ea typeface="Lora" pitchFamily="34" charset="-122"/>
                <a:cs typeface="Lora" pitchFamily="34" charset="-120"/>
              </a:rPr>
              <a:t>Temperature Calculation</a:t>
            </a:r>
            <a:endParaRPr lang="en-US" sz="1699" dirty="0"/>
          </a:p>
        </p:txBody>
      </p:sp>
      <p:sp>
        <p:nvSpPr>
          <p:cNvPr id="17" name="Text 10"/>
          <p:cNvSpPr/>
          <p:nvPr/>
        </p:nvSpPr>
        <p:spPr>
          <a:xfrm>
            <a:off x="7320082" y="6552009"/>
            <a:ext cx="6668572" cy="293370"/>
          </a:xfrm>
          <a:prstGeom prst="rect">
            <a:avLst/>
          </a:prstGeom>
          <a:noFill/>
          <a:ln/>
        </p:spPr>
        <p:txBody>
          <a:bodyPr wrap="none" rtlCol="0" anchor="t"/>
          <a:lstStyle/>
          <a:p>
            <a:pPr marL="0" indent="0" algn="l">
              <a:lnSpc>
                <a:spcPts val="2177"/>
              </a:lnSpc>
              <a:buNone/>
            </a:pPr>
            <a:r>
              <a:rPr lang="en-US" sz="1400" dirty="0">
                <a:solidFill>
                  <a:srgbClr val="D6E5EF"/>
                </a:solidFill>
                <a:latin typeface="Source Sans Pro" pitchFamily="34" charset="0"/>
                <a:ea typeface="Source Sans Pro" pitchFamily="34" charset="-122"/>
                <a:cs typeface="Source Sans Pro" pitchFamily="34" charset="-120"/>
              </a:rPr>
              <a:t>Calculated using luminosity and radius: T = (L/(4πR²σ))¹/⁴</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28147" y="773668"/>
            <a:ext cx="7702868" cy="539353"/>
          </a:xfrm>
          <a:prstGeom prst="rect">
            <a:avLst/>
          </a:prstGeom>
          <a:noFill/>
          <a:ln/>
        </p:spPr>
        <p:txBody>
          <a:bodyPr wrap="none" rtlCol="0" anchor="t"/>
          <a:lstStyle/>
          <a:p>
            <a:pPr marL="0" indent="0">
              <a:lnSpc>
                <a:spcPts val="4247"/>
              </a:lnSpc>
              <a:buNone/>
            </a:pPr>
            <a:r>
              <a:rPr lang="en-US" sz="3398" dirty="0">
                <a:solidFill>
                  <a:srgbClr val="6EB9FC"/>
                </a:solidFill>
                <a:latin typeface="Lora" pitchFamily="34" charset="0"/>
                <a:ea typeface="Lora" pitchFamily="34" charset="-122"/>
                <a:cs typeface="Lora" pitchFamily="34" charset="-120"/>
              </a:rPr>
              <a:t>Feature Engineering</a:t>
            </a:r>
            <a:endParaRPr lang="en-US" sz="3398" dirty="0"/>
          </a:p>
        </p:txBody>
      </p:sp>
      <p:pic>
        <p:nvPicPr>
          <p:cNvPr id="19" name="Picture 18" descr="A computer screen shot of a program&#10;&#10;Description automatically generated">
            <a:extLst>
              <a:ext uri="{FF2B5EF4-FFF2-40B4-BE49-F238E27FC236}">
                <a16:creationId xmlns:a16="http://schemas.microsoft.com/office/drawing/2014/main" id="{89297839-C814-5246-1D88-EC5B65018B31}"/>
              </a:ext>
            </a:extLst>
          </p:cNvPr>
          <p:cNvPicPr>
            <a:picLocks noChangeAspect="1"/>
          </p:cNvPicPr>
          <p:nvPr/>
        </p:nvPicPr>
        <p:blipFill>
          <a:blip r:embed="rId4"/>
          <a:stretch>
            <a:fillRect/>
          </a:stretch>
        </p:blipFill>
        <p:spPr>
          <a:xfrm>
            <a:off x="6128147" y="1541257"/>
            <a:ext cx="6279948" cy="2774069"/>
          </a:xfrm>
          <a:prstGeom prst="rect">
            <a:avLst/>
          </a:prstGeom>
        </p:spPr>
      </p:pic>
      <p:pic>
        <p:nvPicPr>
          <p:cNvPr id="21" name="Picture 20" descr="A screenshot of a computer program&#10;&#10;Description automatically generated">
            <a:extLst>
              <a:ext uri="{FF2B5EF4-FFF2-40B4-BE49-F238E27FC236}">
                <a16:creationId xmlns:a16="http://schemas.microsoft.com/office/drawing/2014/main" id="{9AC76782-A697-9A03-2BC3-E8C6419B861B}"/>
              </a:ext>
            </a:extLst>
          </p:cNvPr>
          <p:cNvPicPr>
            <a:picLocks noChangeAspect="1"/>
          </p:cNvPicPr>
          <p:nvPr/>
        </p:nvPicPr>
        <p:blipFill>
          <a:blip r:embed="rId5"/>
          <a:stretch>
            <a:fillRect/>
          </a:stretch>
        </p:blipFill>
        <p:spPr>
          <a:xfrm>
            <a:off x="6128147" y="4315326"/>
            <a:ext cx="6273870" cy="2774068"/>
          </a:xfrm>
          <a:prstGeom prst="rect">
            <a:avLst/>
          </a:prstGeom>
        </p:spPr>
      </p:pic>
    </p:spTree>
    <p:extLst>
      <p:ext uri="{BB962C8B-B14F-4D97-AF65-F5344CB8AC3E}">
        <p14:creationId xmlns:p14="http://schemas.microsoft.com/office/powerpoint/2010/main" val="121819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28147" y="773668"/>
            <a:ext cx="7702868" cy="539353"/>
          </a:xfrm>
          <a:prstGeom prst="rect">
            <a:avLst/>
          </a:prstGeom>
          <a:noFill/>
          <a:ln/>
        </p:spPr>
        <p:txBody>
          <a:bodyPr wrap="none" rtlCol="0" anchor="t"/>
          <a:lstStyle/>
          <a:p>
            <a:pPr marL="0" indent="0">
              <a:lnSpc>
                <a:spcPts val="4247"/>
              </a:lnSpc>
              <a:buNone/>
            </a:pPr>
            <a:r>
              <a:rPr lang="en-US" sz="3398" dirty="0">
                <a:solidFill>
                  <a:srgbClr val="6EB9FC"/>
                </a:solidFill>
                <a:latin typeface="Lora" pitchFamily="34" charset="0"/>
                <a:ea typeface="Lora" pitchFamily="34" charset="-122"/>
                <a:cs typeface="Lora" pitchFamily="34" charset="-120"/>
              </a:rPr>
              <a:t>Feature Engineering</a:t>
            </a:r>
            <a:endParaRPr lang="en-US" sz="3398" dirty="0"/>
          </a:p>
        </p:txBody>
      </p:sp>
      <p:pic>
        <p:nvPicPr>
          <p:cNvPr id="9" name="Picture 8" descr="A screenshot of a computer screen&#10;&#10;Description automatically generated">
            <a:extLst>
              <a:ext uri="{FF2B5EF4-FFF2-40B4-BE49-F238E27FC236}">
                <a16:creationId xmlns:a16="http://schemas.microsoft.com/office/drawing/2014/main" id="{BC387150-F429-D639-14B8-8B67A9E6D1DE}"/>
              </a:ext>
            </a:extLst>
          </p:cNvPr>
          <p:cNvPicPr>
            <a:picLocks noChangeAspect="1"/>
          </p:cNvPicPr>
          <p:nvPr/>
        </p:nvPicPr>
        <p:blipFill>
          <a:blip r:embed="rId4"/>
          <a:stretch>
            <a:fillRect/>
          </a:stretch>
        </p:blipFill>
        <p:spPr>
          <a:xfrm>
            <a:off x="5610680" y="2086689"/>
            <a:ext cx="8895439" cy="3676074"/>
          </a:xfrm>
          <a:prstGeom prst="rect">
            <a:avLst/>
          </a:prstGeom>
        </p:spPr>
      </p:pic>
    </p:spTree>
    <p:extLst>
      <p:ext uri="{BB962C8B-B14F-4D97-AF65-F5344CB8AC3E}">
        <p14:creationId xmlns:p14="http://schemas.microsoft.com/office/powerpoint/2010/main" val="243413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1"/>
            <a:ext cx="14630400" cy="8229600"/>
          </a:xfrm>
          <a:prstGeom prst="rect">
            <a:avLst/>
          </a:prstGeom>
          <a:solidFill>
            <a:srgbClr val="252833"/>
          </a:solidFill>
          <a:ln/>
        </p:spPr>
        <p:txBody>
          <a:bodyPr/>
          <a:lstStyle/>
          <a:p>
            <a:endParaRPr lang="en-US"/>
          </a:p>
        </p:txBody>
      </p:sp>
      <p:sp>
        <p:nvSpPr>
          <p:cNvPr id="4" name="Text 2"/>
          <p:cNvSpPr/>
          <p:nvPr/>
        </p:nvSpPr>
        <p:spPr>
          <a:xfrm>
            <a:off x="968693" y="802860"/>
            <a:ext cx="8942427" cy="726043"/>
          </a:xfrm>
          <a:prstGeom prst="rect">
            <a:avLst/>
          </a:prstGeom>
          <a:noFill/>
          <a:ln/>
        </p:spPr>
        <p:txBody>
          <a:bodyPr wrap="none" rtlCol="0" anchor="t"/>
          <a:lstStyle/>
          <a:p>
            <a:pPr marL="0" indent="0">
              <a:lnSpc>
                <a:spcPts val="5718"/>
              </a:lnSpc>
              <a:buNone/>
            </a:pPr>
            <a:r>
              <a:rPr lang="en-US" sz="4574" dirty="0">
                <a:solidFill>
                  <a:srgbClr val="6EB9FC"/>
                </a:solidFill>
                <a:latin typeface="Lora" pitchFamily="34" charset="0"/>
                <a:ea typeface="Lora" pitchFamily="34" charset="-122"/>
                <a:cs typeface="Lora" pitchFamily="34" charset="-120"/>
              </a:rPr>
              <a:t>Key Variables and Methodologies</a:t>
            </a:r>
            <a:endParaRPr lang="en-US" sz="4574" dirty="0"/>
          </a:p>
        </p:txBody>
      </p:sp>
      <p:sp>
        <p:nvSpPr>
          <p:cNvPr id="24" name="Text 10">
            <a:extLst>
              <a:ext uri="{FF2B5EF4-FFF2-40B4-BE49-F238E27FC236}">
                <a16:creationId xmlns:a16="http://schemas.microsoft.com/office/drawing/2014/main" id="{D4B35E08-85BA-BC85-6857-ED2F76199FF5}"/>
              </a:ext>
            </a:extLst>
          </p:cNvPr>
          <p:cNvSpPr/>
          <p:nvPr/>
        </p:nvSpPr>
        <p:spPr>
          <a:xfrm>
            <a:off x="968693" y="3066098"/>
            <a:ext cx="2904530" cy="363141"/>
          </a:xfrm>
          <a:prstGeom prst="rect">
            <a:avLst/>
          </a:prstGeom>
          <a:noFill/>
          <a:ln/>
        </p:spPr>
        <p:txBody>
          <a:bodyPr wrap="none" rtlCol="0" anchor="t"/>
          <a:lstStyle/>
          <a:p>
            <a:pPr marL="0" indent="0">
              <a:lnSpc>
                <a:spcPts val="2859"/>
              </a:lnSpc>
              <a:buNone/>
            </a:pPr>
            <a:r>
              <a:rPr lang="en-US" sz="2287" dirty="0">
                <a:solidFill>
                  <a:srgbClr val="6EB9FC"/>
                </a:solidFill>
                <a:latin typeface="Lora" pitchFamily="34" charset="0"/>
                <a:ea typeface="Lora" pitchFamily="34" charset="-122"/>
                <a:cs typeface="Lora" pitchFamily="34" charset="-120"/>
              </a:rPr>
              <a:t>Methodologies</a:t>
            </a:r>
            <a:endParaRPr lang="en-US" sz="2287" dirty="0"/>
          </a:p>
        </p:txBody>
      </p:sp>
      <p:sp>
        <p:nvSpPr>
          <p:cNvPr id="25" name="Text 11">
            <a:extLst>
              <a:ext uri="{FF2B5EF4-FFF2-40B4-BE49-F238E27FC236}">
                <a16:creationId xmlns:a16="http://schemas.microsoft.com/office/drawing/2014/main" id="{351FF502-7334-6B31-4289-17430E72E9D9}"/>
              </a:ext>
            </a:extLst>
          </p:cNvPr>
          <p:cNvSpPr/>
          <p:nvPr/>
        </p:nvSpPr>
        <p:spPr>
          <a:xfrm>
            <a:off x="1363623" y="3676056"/>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Correlation Analysis</a:t>
            </a:r>
            <a:endParaRPr lang="en-US" sz="1944" dirty="0"/>
          </a:p>
        </p:txBody>
      </p:sp>
      <p:sp>
        <p:nvSpPr>
          <p:cNvPr id="26" name="Text 12">
            <a:extLst>
              <a:ext uri="{FF2B5EF4-FFF2-40B4-BE49-F238E27FC236}">
                <a16:creationId xmlns:a16="http://schemas.microsoft.com/office/drawing/2014/main" id="{D81FEBC6-78BD-86ED-72A0-B8FCB5D65959}"/>
              </a:ext>
            </a:extLst>
          </p:cNvPr>
          <p:cNvSpPr/>
          <p:nvPr/>
        </p:nvSpPr>
        <p:spPr>
          <a:xfrm>
            <a:off x="1363623" y="4157425"/>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Spatial Analysis</a:t>
            </a:r>
            <a:endParaRPr lang="en-US" sz="1944" dirty="0"/>
          </a:p>
        </p:txBody>
      </p:sp>
      <p:sp>
        <p:nvSpPr>
          <p:cNvPr id="27" name="Text 13">
            <a:extLst>
              <a:ext uri="{FF2B5EF4-FFF2-40B4-BE49-F238E27FC236}">
                <a16:creationId xmlns:a16="http://schemas.microsoft.com/office/drawing/2014/main" id="{6EAF5838-9D3F-BEE9-2680-2845D4519392}"/>
              </a:ext>
            </a:extLst>
          </p:cNvPr>
          <p:cNvSpPr/>
          <p:nvPr/>
        </p:nvSpPr>
        <p:spPr>
          <a:xfrm>
            <a:off x="1363623" y="4638795"/>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Cluster Analysis</a:t>
            </a:r>
            <a:endParaRPr lang="en-US" sz="1944" dirty="0"/>
          </a:p>
        </p:txBody>
      </p:sp>
      <p:sp>
        <p:nvSpPr>
          <p:cNvPr id="28" name="Text 14">
            <a:extLst>
              <a:ext uri="{FF2B5EF4-FFF2-40B4-BE49-F238E27FC236}">
                <a16:creationId xmlns:a16="http://schemas.microsoft.com/office/drawing/2014/main" id="{99678112-A264-0DFD-F11C-E981C152431E}"/>
              </a:ext>
            </a:extLst>
          </p:cNvPr>
          <p:cNvSpPr/>
          <p:nvPr/>
        </p:nvSpPr>
        <p:spPr>
          <a:xfrm>
            <a:off x="1363623" y="5120165"/>
            <a:ext cx="5650349"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Comparative Analysis</a:t>
            </a:r>
            <a:endParaRPr lang="en-US" sz="1944" dirty="0"/>
          </a:p>
        </p:txBody>
      </p:sp>
    </p:spTree>
    <p:extLst>
      <p:ext uri="{BB962C8B-B14F-4D97-AF65-F5344CB8AC3E}">
        <p14:creationId xmlns:p14="http://schemas.microsoft.com/office/powerpoint/2010/main" val="214172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959048"/>
            <a:ext cx="6913483" cy="508159"/>
          </a:xfrm>
          <a:prstGeom prst="rect">
            <a:avLst/>
          </a:prstGeom>
          <a:noFill/>
          <a:ln/>
        </p:spPr>
        <p:txBody>
          <a:bodyPr wrap="none" rtlCol="0" anchor="t"/>
          <a:lstStyle/>
          <a:p>
            <a:pPr marL="0" indent="0">
              <a:lnSpc>
                <a:spcPts val="4002"/>
              </a:lnSpc>
              <a:buNone/>
            </a:pPr>
            <a:r>
              <a:rPr lang="en-US" sz="3202" dirty="0">
                <a:solidFill>
                  <a:srgbClr val="6EB9FC"/>
                </a:solidFill>
                <a:latin typeface="Lora" pitchFamily="34" charset="0"/>
                <a:ea typeface="Lora" pitchFamily="34" charset="-122"/>
                <a:cs typeface="Lora" pitchFamily="34" charset="-120"/>
              </a:rPr>
              <a:t>Potential Challenges and Limitations</a:t>
            </a:r>
            <a:endParaRPr lang="en-US" sz="3202" dirty="0"/>
          </a:p>
        </p:txBody>
      </p:sp>
      <p:sp>
        <p:nvSpPr>
          <p:cNvPr id="6" name="Shape 3"/>
          <p:cNvSpPr/>
          <p:nvPr/>
        </p:nvSpPr>
        <p:spPr>
          <a:xfrm>
            <a:off x="604837" y="1726406"/>
            <a:ext cx="7934325" cy="1256467"/>
          </a:xfrm>
          <a:prstGeom prst="roundRect">
            <a:avLst>
              <a:gd name="adj" fmla="val 4126"/>
            </a:avLst>
          </a:prstGeom>
          <a:solidFill>
            <a:srgbClr val="363A4A"/>
          </a:solidFill>
          <a:ln/>
        </p:spPr>
        <p:txBody>
          <a:bodyPr/>
          <a:lstStyle/>
          <a:p>
            <a:endParaRPr lang="en-US"/>
          </a:p>
        </p:txBody>
      </p:sp>
      <p:sp>
        <p:nvSpPr>
          <p:cNvPr id="7" name="Text 4"/>
          <p:cNvSpPr/>
          <p:nvPr/>
        </p:nvSpPr>
        <p:spPr>
          <a:xfrm>
            <a:off x="777597" y="1899166"/>
            <a:ext cx="2667000" cy="254198"/>
          </a:xfrm>
          <a:prstGeom prst="rect">
            <a:avLst/>
          </a:prstGeom>
          <a:noFill/>
          <a:ln/>
        </p:spPr>
        <p:txBody>
          <a:bodyPr wrap="none" rtlCol="0" anchor="t"/>
          <a:lstStyle/>
          <a:p>
            <a:pPr marL="0" indent="0">
              <a:lnSpc>
                <a:spcPts val="2001"/>
              </a:lnSpc>
              <a:buNone/>
            </a:pPr>
            <a:r>
              <a:rPr lang="en-US" sz="1601" dirty="0">
                <a:solidFill>
                  <a:srgbClr val="6EB9FC"/>
                </a:solidFill>
                <a:latin typeface="Lora" pitchFamily="34" charset="0"/>
                <a:ea typeface="Lora" pitchFamily="34" charset="-122"/>
                <a:cs typeface="Lora" pitchFamily="34" charset="-120"/>
              </a:rPr>
              <a:t>Data Completeness and Bias</a:t>
            </a:r>
            <a:endParaRPr lang="en-US" sz="1601" dirty="0"/>
          </a:p>
        </p:txBody>
      </p:sp>
      <p:sp>
        <p:nvSpPr>
          <p:cNvPr id="8" name="Text 5"/>
          <p:cNvSpPr/>
          <p:nvPr/>
        </p:nvSpPr>
        <p:spPr>
          <a:xfrm>
            <a:off x="777597" y="2256949"/>
            <a:ext cx="7588806" cy="553164"/>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The AT-HYG Database covers a specific region of the sky, potentially limiting the generalizability of findings to the entire Milky Way galaxy.</a:t>
            </a:r>
            <a:endParaRPr lang="en-US" sz="1361" dirty="0"/>
          </a:p>
        </p:txBody>
      </p:sp>
      <p:sp>
        <p:nvSpPr>
          <p:cNvPr id="9" name="Shape 6"/>
          <p:cNvSpPr/>
          <p:nvPr/>
        </p:nvSpPr>
        <p:spPr>
          <a:xfrm>
            <a:off x="604837" y="3155632"/>
            <a:ext cx="7934325" cy="1256467"/>
          </a:xfrm>
          <a:prstGeom prst="roundRect">
            <a:avLst>
              <a:gd name="adj" fmla="val 4126"/>
            </a:avLst>
          </a:prstGeom>
          <a:solidFill>
            <a:srgbClr val="363A4A"/>
          </a:solidFill>
          <a:ln/>
        </p:spPr>
        <p:txBody>
          <a:bodyPr/>
          <a:lstStyle/>
          <a:p>
            <a:endParaRPr lang="en-US"/>
          </a:p>
        </p:txBody>
      </p:sp>
      <p:sp>
        <p:nvSpPr>
          <p:cNvPr id="10" name="Text 7"/>
          <p:cNvSpPr/>
          <p:nvPr/>
        </p:nvSpPr>
        <p:spPr>
          <a:xfrm>
            <a:off x="777597" y="3328392"/>
            <a:ext cx="2488883" cy="254198"/>
          </a:xfrm>
          <a:prstGeom prst="rect">
            <a:avLst/>
          </a:prstGeom>
          <a:noFill/>
          <a:ln/>
        </p:spPr>
        <p:txBody>
          <a:bodyPr wrap="none" rtlCol="0" anchor="t"/>
          <a:lstStyle/>
          <a:p>
            <a:pPr marL="0" indent="0">
              <a:lnSpc>
                <a:spcPts val="2001"/>
              </a:lnSpc>
              <a:buNone/>
            </a:pPr>
            <a:r>
              <a:rPr lang="en-US" sz="1601" dirty="0">
                <a:solidFill>
                  <a:srgbClr val="6EB9FC"/>
                </a:solidFill>
                <a:latin typeface="Lora" pitchFamily="34" charset="0"/>
                <a:ea typeface="Lora" pitchFamily="34" charset="-122"/>
                <a:cs typeface="Lora" pitchFamily="34" charset="-120"/>
              </a:rPr>
              <a:t>Measurement Uncertainty</a:t>
            </a:r>
            <a:endParaRPr lang="en-US" sz="1601" dirty="0"/>
          </a:p>
        </p:txBody>
      </p:sp>
      <p:sp>
        <p:nvSpPr>
          <p:cNvPr id="11" name="Text 8"/>
          <p:cNvSpPr/>
          <p:nvPr/>
        </p:nvSpPr>
        <p:spPr>
          <a:xfrm>
            <a:off x="777597" y="3686175"/>
            <a:ext cx="7588806" cy="553164"/>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Distance measurements in astronomy carry inherent uncertainties, affecting calculations of stellar properties like luminosity.</a:t>
            </a:r>
            <a:endParaRPr lang="en-US" sz="1361" dirty="0"/>
          </a:p>
        </p:txBody>
      </p:sp>
      <p:sp>
        <p:nvSpPr>
          <p:cNvPr id="12" name="Shape 9"/>
          <p:cNvSpPr/>
          <p:nvPr/>
        </p:nvSpPr>
        <p:spPr>
          <a:xfrm>
            <a:off x="604837" y="4584859"/>
            <a:ext cx="7934325" cy="1256467"/>
          </a:xfrm>
          <a:prstGeom prst="roundRect">
            <a:avLst>
              <a:gd name="adj" fmla="val 4126"/>
            </a:avLst>
          </a:prstGeom>
          <a:solidFill>
            <a:srgbClr val="363A4A"/>
          </a:solidFill>
          <a:ln/>
        </p:spPr>
        <p:txBody>
          <a:bodyPr/>
          <a:lstStyle/>
          <a:p>
            <a:endParaRPr lang="en-US"/>
          </a:p>
        </p:txBody>
      </p:sp>
      <p:sp>
        <p:nvSpPr>
          <p:cNvPr id="13" name="Text 10"/>
          <p:cNvSpPr/>
          <p:nvPr/>
        </p:nvSpPr>
        <p:spPr>
          <a:xfrm>
            <a:off x="777597" y="4757618"/>
            <a:ext cx="2033111" cy="254198"/>
          </a:xfrm>
          <a:prstGeom prst="rect">
            <a:avLst/>
          </a:prstGeom>
          <a:noFill/>
          <a:ln/>
        </p:spPr>
        <p:txBody>
          <a:bodyPr wrap="none" rtlCol="0" anchor="t"/>
          <a:lstStyle/>
          <a:p>
            <a:pPr marL="0" indent="0">
              <a:lnSpc>
                <a:spcPts val="2001"/>
              </a:lnSpc>
              <a:buNone/>
            </a:pPr>
            <a:r>
              <a:rPr lang="en-US" sz="1601" dirty="0">
                <a:solidFill>
                  <a:srgbClr val="6EB9FC"/>
                </a:solidFill>
                <a:latin typeface="Lora" pitchFamily="34" charset="0"/>
                <a:ea typeface="Lora" pitchFamily="34" charset="-122"/>
                <a:cs typeface="Lora" pitchFamily="34" charset="-120"/>
              </a:rPr>
              <a:t>Selection Effects</a:t>
            </a:r>
            <a:endParaRPr lang="en-US" sz="1601" dirty="0"/>
          </a:p>
        </p:txBody>
      </p:sp>
      <p:sp>
        <p:nvSpPr>
          <p:cNvPr id="14" name="Text 11"/>
          <p:cNvSpPr/>
          <p:nvPr/>
        </p:nvSpPr>
        <p:spPr>
          <a:xfrm>
            <a:off x="777597" y="5115401"/>
            <a:ext cx="7588806" cy="553164"/>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The dataset may favour brighter or nearer stars due to observational limits, potentially skewing analyses of stellar populations.</a:t>
            </a:r>
            <a:endParaRPr lang="en-US" sz="1361" dirty="0"/>
          </a:p>
        </p:txBody>
      </p:sp>
      <p:sp>
        <p:nvSpPr>
          <p:cNvPr id="15" name="Shape 12"/>
          <p:cNvSpPr/>
          <p:nvPr/>
        </p:nvSpPr>
        <p:spPr>
          <a:xfrm>
            <a:off x="604837" y="6014085"/>
            <a:ext cx="7934325" cy="1256467"/>
          </a:xfrm>
          <a:prstGeom prst="roundRect">
            <a:avLst>
              <a:gd name="adj" fmla="val 4126"/>
            </a:avLst>
          </a:prstGeom>
          <a:solidFill>
            <a:srgbClr val="363A4A"/>
          </a:solidFill>
          <a:ln/>
        </p:spPr>
        <p:txBody>
          <a:bodyPr/>
          <a:lstStyle/>
          <a:p>
            <a:endParaRPr lang="en-US"/>
          </a:p>
        </p:txBody>
      </p:sp>
      <p:sp>
        <p:nvSpPr>
          <p:cNvPr id="16" name="Text 13"/>
          <p:cNvSpPr/>
          <p:nvPr/>
        </p:nvSpPr>
        <p:spPr>
          <a:xfrm>
            <a:off x="777597" y="6186845"/>
            <a:ext cx="2881551" cy="254198"/>
          </a:xfrm>
          <a:prstGeom prst="rect">
            <a:avLst/>
          </a:prstGeom>
          <a:noFill/>
          <a:ln/>
        </p:spPr>
        <p:txBody>
          <a:bodyPr wrap="none" rtlCol="0" anchor="t"/>
          <a:lstStyle/>
          <a:p>
            <a:pPr marL="0" indent="0">
              <a:lnSpc>
                <a:spcPts val="2001"/>
              </a:lnSpc>
              <a:buNone/>
            </a:pPr>
            <a:r>
              <a:rPr lang="en-US" sz="1601" dirty="0">
                <a:solidFill>
                  <a:srgbClr val="6EB9FC"/>
                </a:solidFill>
                <a:latin typeface="Lora" pitchFamily="34" charset="0"/>
                <a:ea typeface="Lora" pitchFamily="34" charset="-122"/>
                <a:cs typeface="Lora" pitchFamily="34" charset="-120"/>
              </a:rPr>
              <a:t>Astronomical Data Complexity</a:t>
            </a:r>
            <a:endParaRPr lang="en-US" sz="1601" dirty="0"/>
          </a:p>
        </p:txBody>
      </p:sp>
      <p:sp>
        <p:nvSpPr>
          <p:cNvPr id="17" name="Text 14"/>
          <p:cNvSpPr/>
          <p:nvPr/>
        </p:nvSpPr>
        <p:spPr>
          <a:xfrm>
            <a:off x="777597" y="6544628"/>
            <a:ext cx="7588806" cy="553164"/>
          </a:xfrm>
          <a:prstGeom prst="rect">
            <a:avLst/>
          </a:prstGeom>
          <a:noFill/>
          <a:ln/>
        </p:spPr>
        <p:txBody>
          <a:bodyPr wrap="squar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Inherent complexities in astronomical data collection, including observational constraints, must be carefully considered in result interpretation.</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1889</TotalTime>
  <Words>4734</Words>
  <Application>Microsoft Macintosh PowerPoint</Application>
  <PresentationFormat>Custom</PresentationFormat>
  <Paragraphs>359</Paragraphs>
  <Slides>24</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.SF NS</vt:lpstr>
      <vt:lpstr>Aptos</vt:lpstr>
      <vt:lpstr>Arial</vt:lpstr>
      <vt:lpstr>Calibri</vt:lpstr>
      <vt:lpstr>Courier New</vt:lpstr>
      <vt:lpstr>Lora</vt:lpstr>
      <vt:lpstr>Menlo</vt:lpstr>
      <vt:lpstr>Montserrat</vt:lpstr>
      <vt:lpstr>Source Sans Pro</vt:lpstr>
      <vt:lpstr>System Font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James Smith</cp:lastModifiedBy>
  <cp:revision>5</cp:revision>
  <dcterms:created xsi:type="dcterms:W3CDTF">2024-07-10T22:52:08Z</dcterms:created>
  <dcterms:modified xsi:type="dcterms:W3CDTF">2024-07-12T21:58:57Z</dcterms:modified>
</cp:coreProperties>
</file>